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61" r:id="rId2"/>
  </p:sldMasterIdLst>
  <p:notesMasterIdLst>
    <p:notesMasterId r:id="rId14"/>
  </p:notesMasterIdLst>
  <p:sldIdLst>
    <p:sldId id="256" r:id="rId3"/>
    <p:sldId id="282" r:id="rId4"/>
    <p:sldId id="283" r:id="rId5"/>
    <p:sldId id="284" r:id="rId6"/>
    <p:sldId id="286" r:id="rId7"/>
    <p:sldId id="287" r:id="rId8"/>
    <p:sldId id="278" r:id="rId9"/>
    <p:sldId id="290" r:id="rId10"/>
    <p:sldId id="292" r:id="rId11"/>
    <p:sldId id="291" r:id="rId12"/>
    <p:sldId id="2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 Cowie" initials="KC" lastIdx="1" clrIdx="0">
    <p:extLst>
      <p:ext uri="{19B8F6BF-5375-455C-9EA6-DF929625EA0E}">
        <p15:presenceInfo xmlns:p15="http://schemas.microsoft.com/office/powerpoint/2012/main" userId="4ce68975959b2f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9813B8-B9CC-4FF2-B4D5-33303C072A9F}" v="16" dt="2020-12-03T17:01:10.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616" autoAdjust="0"/>
  </p:normalViewPr>
  <p:slideViewPr>
    <p:cSldViewPr snapToGrid="0">
      <p:cViewPr varScale="1">
        <p:scale>
          <a:sx n="87" d="100"/>
          <a:sy n="87" d="100"/>
        </p:scale>
        <p:origin x="14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 Cowie" userId="4ce68975959b2f8a" providerId="LiveId" clId="{CB9813B8-B9CC-4FF2-B4D5-33303C072A9F}"/>
    <pc:docChg chg="undo custSel mod addSld delSld modSld sldOrd">
      <pc:chgData name="Kris Cowie" userId="4ce68975959b2f8a" providerId="LiveId" clId="{CB9813B8-B9CC-4FF2-B4D5-33303C072A9F}" dt="2020-12-03T17:01:10.814" v="14252"/>
      <pc:docMkLst>
        <pc:docMk/>
      </pc:docMkLst>
      <pc:sldChg chg="addSp modSp mod modNotesTx">
        <pc:chgData name="Kris Cowie" userId="4ce68975959b2f8a" providerId="LiveId" clId="{CB9813B8-B9CC-4FF2-B4D5-33303C072A9F}" dt="2020-12-03T16:53:51.796" v="14250" actId="20577"/>
        <pc:sldMkLst>
          <pc:docMk/>
          <pc:sldMk cId="4041359417" sldId="256"/>
        </pc:sldMkLst>
        <pc:spChg chg="mod">
          <ac:chgData name="Kris Cowie" userId="4ce68975959b2f8a" providerId="LiveId" clId="{CB9813B8-B9CC-4FF2-B4D5-33303C072A9F}" dt="2020-12-03T16:34:02.464" v="13463" actId="1076"/>
          <ac:spMkLst>
            <pc:docMk/>
            <pc:sldMk cId="4041359417" sldId="256"/>
            <ac:spMk id="2" creationId="{173CF796-839B-4648-A4FC-51147C19BFE6}"/>
          </ac:spMkLst>
        </pc:spChg>
        <pc:spChg chg="mod">
          <ac:chgData name="Kris Cowie" userId="4ce68975959b2f8a" providerId="LiveId" clId="{CB9813B8-B9CC-4FF2-B4D5-33303C072A9F}" dt="2020-12-03T16:34:29.261" v="13478" actId="27636"/>
          <ac:spMkLst>
            <pc:docMk/>
            <pc:sldMk cId="4041359417" sldId="256"/>
            <ac:spMk id="3" creationId="{F1BD8C01-605D-4E62-88E8-0468E255D4B1}"/>
          </ac:spMkLst>
        </pc:spChg>
        <pc:spChg chg="add mod">
          <ac:chgData name="Kris Cowie" userId="4ce68975959b2f8a" providerId="LiveId" clId="{CB9813B8-B9CC-4FF2-B4D5-33303C072A9F}" dt="2020-12-03T16:34:11.781" v="13465" actId="1076"/>
          <ac:spMkLst>
            <pc:docMk/>
            <pc:sldMk cId="4041359417" sldId="256"/>
            <ac:spMk id="5" creationId="{FF424231-76CF-4E02-B376-6E6E6A0C7F72}"/>
          </ac:spMkLst>
        </pc:spChg>
        <pc:picChg chg="mod">
          <ac:chgData name="Kris Cowie" userId="4ce68975959b2f8a" providerId="LiveId" clId="{CB9813B8-B9CC-4FF2-B4D5-33303C072A9F}" dt="2020-12-03T16:34:52.157" v="13481" actId="14100"/>
          <ac:picMkLst>
            <pc:docMk/>
            <pc:sldMk cId="4041359417" sldId="256"/>
            <ac:picMk id="4" creationId="{1D417CBF-C51D-4AC9-9264-183DC2C0A750}"/>
          </ac:picMkLst>
        </pc:picChg>
      </pc:sldChg>
      <pc:sldChg chg="del">
        <pc:chgData name="Kris Cowie" userId="4ce68975959b2f8a" providerId="LiveId" clId="{CB9813B8-B9CC-4FF2-B4D5-33303C072A9F}" dt="2020-12-03T12:31:49.723" v="671" actId="2696"/>
        <pc:sldMkLst>
          <pc:docMk/>
          <pc:sldMk cId="3383273019" sldId="258"/>
        </pc:sldMkLst>
      </pc:sldChg>
      <pc:sldChg chg="modSp mod modNotesTx">
        <pc:chgData name="Kris Cowie" userId="4ce68975959b2f8a" providerId="LiveId" clId="{CB9813B8-B9CC-4FF2-B4D5-33303C072A9F}" dt="2020-12-03T16:03:59.603" v="12639" actId="20577"/>
        <pc:sldMkLst>
          <pc:docMk/>
          <pc:sldMk cId="1956296323" sldId="278"/>
        </pc:sldMkLst>
        <pc:spChg chg="mod">
          <ac:chgData name="Kris Cowie" userId="4ce68975959b2f8a" providerId="LiveId" clId="{CB9813B8-B9CC-4FF2-B4D5-33303C072A9F}" dt="2020-12-03T15:26:03.120" v="11302" actId="255"/>
          <ac:spMkLst>
            <pc:docMk/>
            <pc:sldMk cId="1956296323" sldId="278"/>
            <ac:spMk id="2" creationId="{B8722342-DCBA-4C0E-BEE1-195725F23AF7}"/>
          </ac:spMkLst>
        </pc:spChg>
      </pc:sldChg>
      <pc:sldChg chg="modSp mod modNotesTx">
        <pc:chgData name="Kris Cowie" userId="4ce68975959b2f8a" providerId="LiveId" clId="{CB9813B8-B9CC-4FF2-B4D5-33303C072A9F}" dt="2020-12-03T16:40:50.951" v="14063" actId="20577"/>
        <pc:sldMkLst>
          <pc:docMk/>
          <pc:sldMk cId="3166081857" sldId="282"/>
        </pc:sldMkLst>
        <pc:spChg chg="mod">
          <ac:chgData name="Kris Cowie" userId="4ce68975959b2f8a" providerId="LiveId" clId="{CB9813B8-B9CC-4FF2-B4D5-33303C072A9F}" dt="2020-12-03T16:30:04.750" v="13070" actId="27636"/>
          <ac:spMkLst>
            <pc:docMk/>
            <pc:sldMk cId="3166081857" sldId="282"/>
            <ac:spMk id="4" creationId="{7BD84714-EE19-45CC-9A37-E82D2C0540C0}"/>
          </ac:spMkLst>
        </pc:spChg>
      </pc:sldChg>
      <pc:sldChg chg="modSp mod modNotesTx">
        <pc:chgData name="Kris Cowie" userId="4ce68975959b2f8a" providerId="LiveId" clId="{CB9813B8-B9CC-4FF2-B4D5-33303C072A9F}" dt="2020-12-03T16:32:47.655" v="13429" actId="20577"/>
        <pc:sldMkLst>
          <pc:docMk/>
          <pc:sldMk cId="2583593013" sldId="283"/>
        </pc:sldMkLst>
        <pc:spChg chg="mod">
          <ac:chgData name="Kris Cowie" userId="4ce68975959b2f8a" providerId="LiveId" clId="{CB9813B8-B9CC-4FF2-B4D5-33303C072A9F}" dt="2020-12-03T16:31:39.994" v="13190" actId="20577"/>
          <ac:spMkLst>
            <pc:docMk/>
            <pc:sldMk cId="2583593013" sldId="283"/>
            <ac:spMk id="12" creationId="{98D0250D-3DFC-4879-A3F3-D97CB60CC30E}"/>
          </ac:spMkLst>
        </pc:spChg>
        <pc:spChg chg="mod">
          <ac:chgData name="Kris Cowie" userId="4ce68975959b2f8a" providerId="LiveId" clId="{CB9813B8-B9CC-4FF2-B4D5-33303C072A9F}" dt="2020-12-03T16:32:47.655" v="13429" actId="20577"/>
          <ac:spMkLst>
            <pc:docMk/>
            <pc:sldMk cId="2583593013" sldId="283"/>
            <ac:spMk id="13" creationId="{0225091F-58B4-4BFD-8CBC-4DA508E9F429}"/>
          </ac:spMkLst>
        </pc:spChg>
      </pc:sldChg>
      <pc:sldChg chg="addSp modSp mod modNotesTx">
        <pc:chgData name="Kris Cowie" userId="4ce68975959b2f8a" providerId="LiveId" clId="{CB9813B8-B9CC-4FF2-B4D5-33303C072A9F}" dt="2020-12-03T16:48:22.652" v="14245" actId="255"/>
        <pc:sldMkLst>
          <pc:docMk/>
          <pc:sldMk cId="4102599368" sldId="284"/>
        </pc:sldMkLst>
        <pc:picChg chg="add mod modCrop">
          <ac:chgData name="Kris Cowie" userId="4ce68975959b2f8a" providerId="LiveId" clId="{CB9813B8-B9CC-4FF2-B4D5-33303C072A9F}" dt="2020-12-03T16:01:00.490" v="12600" actId="2085"/>
          <ac:picMkLst>
            <pc:docMk/>
            <pc:sldMk cId="4102599368" sldId="284"/>
            <ac:picMk id="3" creationId="{5F4FE4A3-47D1-4E98-90E8-69F11523AEA2}"/>
          </ac:picMkLst>
        </pc:picChg>
      </pc:sldChg>
      <pc:sldChg chg="del">
        <pc:chgData name="Kris Cowie" userId="4ce68975959b2f8a" providerId="LiveId" clId="{CB9813B8-B9CC-4FF2-B4D5-33303C072A9F}" dt="2020-12-03T12:38:08.473" v="2512" actId="2696"/>
        <pc:sldMkLst>
          <pc:docMk/>
          <pc:sldMk cId="2601992168" sldId="285"/>
        </pc:sldMkLst>
      </pc:sldChg>
      <pc:sldChg chg="modSp mod addCm modNotesTx">
        <pc:chgData name="Kris Cowie" userId="4ce68975959b2f8a" providerId="LiveId" clId="{CB9813B8-B9CC-4FF2-B4D5-33303C072A9F}" dt="2020-12-03T15:51:29.498" v="11904" actId="20577"/>
        <pc:sldMkLst>
          <pc:docMk/>
          <pc:sldMk cId="2272380213" sldId="286"/>
        </pc:sldMkLst>
        <pc:spChg chg="mod">
          <ac:chgData name="Kris Cowie" userId="4ce68975959b2f8a" providerId="LiveId" clId="{CB9813B8-B9CC-4FF2-B4D5-33303C072A9F}" dt="2020-12-03T15:26:22.002" v="11304" actId="115"/>
          <ac:spMkLst>
            <pc:docMk/>
            <pc:sldMk cId="2272380213" sldId="286"/>
            <ac:spMk id="12" creationId="{F7145DA2-79EB-4B4B-B9B3-74ABE02DC4BD}"/>
          </ac:spMkLst>
        </pc:spChg>
      </pc:sldChg>
      <pc:sldChg chg="delSp modSp mod setBg delDesignElem modNotesTx">
        <pc:chgData name="Kris Cowie" userId="4ce68975959b2f8a" providerId="LiveId" clId="{CB9813B8-B9CC-4FF2-B4D5-33303C072A9F}" dt="2020-12-03T17:01:10.814" v="14252"/>
        <pc:sldMkLst>
          <pc:docMk/>
          <pc:sldMk cId="2587923059" sldId="287"/>
        </pc:sldMkLst>
        <pc:spChg chg="mod">
          <ac:chgData name="Kris Cowie" userId="4ce68975959b2f8a" providerId="LiveId" clId="{CB9813B8-B9CC-4FF2-B4D5-33303C072A9F}" dt="2020-12-03T15:26:29.299" v="11305" actId="113"/>
          <ac:spMkLst>
            <pc:docMk/>
            <pc:sldMk cId="2587923059" sldId="287"/>
            <ac:spMk id="14" creationId="{8AA268C2-5E15-411C-973F-28E27A450A71}"/>
          </ac:spMkLst>
        </pc:spChg>
        <pc:spChg chg="del">
          <ac:chgData name="Kris Cowie" userId="4ce68975959b2f8a" providerId="LiveId" clId="{CB9813B8-B9CC-4FF2-B4D5-33303C072A9F}" dt="2020-12-03T17:01:10.814" v="14252"/>
          <ac:spMkLst>
            <pc:docMk/>
            <pc:sldMk cId="2587923059" sldId="287"/>
            <ac:spMk id="17" creationId="{28FF88A3-8EBC-4142-8CC2-EBE257ED6C90}"/>
          </ac:spMkLst>
        </pc:spChg>
        <pc:grpChg chg="del">
          <ac:chgData name="Kris Cowie" userId="4ce68975959b2f8a" providerId="LiveId" clId="{CB9813B8-B9CC-4FF2-B4D5-33303C072A9F}" dt="2020-12-03T17:01:10.814" v="14252"/>
          <ac:grpSpMkLst>
            <pc:docMk/>
            <pc:sldMk cId="2587923059" sldId="287"/>
            <ac:grpSpMk id="18" creationId="{27D8A815-1B1F-4DB5-A03C-F4987CF0CB0F}"/>
          </ac:grpSpMkLst>
        </pc:grpChg>
      </pc:sldChg>
      <pc:sldChg chg="del">
        <pc:chgData name="Kris Cowie" userId="4ce68975959b2f8a" providerId="LiveId" clId="{CB9813B8-B9CC-4FF2-B4D5-33303C072A9F}" dt="2020-12-03T13:20:35.332" v="7358" actId="2696"/>
        <pc:sldMkLst>
          <pc:docMk/>
          <pc:sldMk cId="2636058682" sldId="288"/>
        </pc:sldMkLst>
      </pc:sldChg>
      <pc:sldChg chg="modSp add del mod ord">
        <pc:chgData name="Kris Cowie" userId="4ce68975959b2f8a" providerId="LiveId" clId="{CB9813B8-B9CC-4FF2-B4D5-33303C072A9F}" dt="2020-12-03T13:19:42.815" v="7296" actId="2696"/>
        <pc:sldMkLst>
          <pc:docMk/>
          <pc:sldMk cId="2063497737" sldId="289"/>
        </pc:sldMkLst>
        <pc:spChg chg="mod">
          <ac:chgData name="Kris Cowie" userId="4ce68975959b2f8a" providerId="LiveId" clId="{CB9813B8-B9CC-4FF2-B4D5-33303C072A9F}" dt="2020-12-03T12:45:36.428" v="4335" actId="20577"/>
          <ac:spMkLst>
            <pc:docMk/>
            <pc:sldMk cId="2063497737" sldId="289"/>
            <ac:spMk id="14" creationId="{8AA268C2-5E15-411C-973F-28E27A450A71}"/>
          </ac:spMkLst>
        </pc:spChg>
        <pc:spChg chg="mod">
          <ac:chgData name="Kris Cowie" userId="4ce68975959b2f8a" providerId="LiveId" clId="{CB9813B8-B9CC-4FF2-B4D5-33303C072A9F}" dt="2020-12-03T12:46:18.693" v="4348" actId="20577"/>
          <ac:spMkLst>
            <pc:docMk/>
            <pc:sldMk cId="2063497737" sldId="289"/>
            <ac:spMk id="15" creationId="{89752EE6-A202-49B7-93A2-43EEAA6C22E7}"/>
          </ac:spMkLst>
        </pc:spChg>
      </pc:sldChg>
      <pc:sldChg chg="addSp delSp modSp add mod ord modNotesTx">
        <pc:chgData name="Kris Cowie" userId="4ce68975959b2f8a" providerId="LiveId" clId="{CB9813B8-B9CC-4FF2-B4D5-33303C072A9F}" dt="2020-12-03T16:04:42.559" v="12756" actId="20577"/>
        <pc:sldMkLst>
          <pc:docMk/>
          <pc:sldMk cId="206113237" sldId="290"/>
        </pc:sldMkLst>
        <pc:spChg chg="mod">
          <ac:chgData name="Kris Cowie" userId="4ce68975959b2f8a" providerId="LiveId" clId="{CB9813B8-B9CC-4FF2-B4D5-33303C072A9F}" dt="2020-12-03T12:46:29.143" v="4366" actId="20577"/>
          <ac:spMkLst>
            <pc:docMk/>
            <pc:sldMk cId="206113237" sldId="290"/>
            <ac:spMk id="12" creationId="{F7145DA2-79EB-4B4B-B9B3-74ABE02DC4BD}"/>
          </ac:spMkLst>
        </pc:spChg>
        <pc:spChg chg="mod">
          <ac:chgData name="Kris Cowie" userId="4ce68975959b2f8a" providerId="LiveId" clId="{CB9813B8-B9CC-4FF2-B4D5-33303C072A9F}" dt="2020-12-03T12:51:13.491" v="4987" actId="27636"/>
          <ac:spMkLst>
            <pc:docMk/>
            <pc:sldMk cId="206113237" sldId="290"/>
            <ac:spMk id="13" creationId="{C1491E06-CDCE-421F-A105-D7A8C63D8806}"/>
          </ac:spMkLst>
        </pc:spChg>
        <pc:graphicFrameChg chg="del">
          <ac:chgData name="Kris Cowie" userId="4ce68975959b2f8a" providerId="LiveId" clId="{CB9813B8-B9CC-4FF2-B4D5-33303C072A9F}" dt="2020-12-03T12:51:54.545" v="4988" actId="478"/>
          <ac:graphicFrameMkLst>
            <pc:docMk/>
            <pc:sldMk cId="206113237" sldId="290"/>
            <ac:graphicFrameMk id="19" creationId="{65BC7E25-AC1A-43CE-ABFF-00156FEECC58}"/>
          </ac:graphicFrameMkLst>
        </pc:graphicFrameChg>
        <pc:picChg chg="add mod">
          <ac:chgData name="Kris Cowie" userId="4ce68975959b2f8a" providerId="LiveId" clId="{CB9813B8-B9CC-4FF2-B4D5-33303C072A9F}" dt="2020-12-03T12:52:49.999" v="5005" actId="1076"/>
          <ac:picMkLst>
            <pc:docMk/>
            <pc:sldMk cId="206113237" sldId="290"/>
            <ac:picMk id="3" creationId="{D597846A-E7A6-4F2A-9B39-A1B65DE7EBD2}"/>
          </ac:picMkLst>
        </pc:picChg>
        <pc:picChg chg="add mod">
          <ac:chgData name="Kris Cowie" userId="4ce68975959b2f8a" providerId="LiveId" clId="{CB9813B8-B9CC-4FF2-B4D5-33303C072A9F}" dt="2020-12-03T12:53:59.409" v="5125" actId="1076"/>
          <ac:picMkLst>
            <pc:docMk/>
            <pc:sldMk cId="206113237" sldId="290"/>
            <ac:picMk id="5" creationId="{AA0561B4-5CDD-4266-B1FA-91AE065198D8}"/>
          </ac:picMkLst>
        </pc:picChg>
      </pc:sldChg>
      <pc:sldChg chg="addSp delSp modSp add mod ord modNotesTx">
        <pc:chgData name="Kris Cowie" userId="4ce68975959b2f8a" providerId="LiveId" clId="{CB9813B8-B9CC-4FF2-B4D5-33303C072A9F}" dt="2020-12-03T15:05:23.151" v="11135" actId="20577"/>
        <pc:sldMkLst>
          <pc:docMk/>
          <pc:sldMk cId="1511912047" sldId="291"/>
        </pc:sldMkLst>
        <pc:spChg chg="mod">
          <ac:chgData name="Kris Cowie" userId="4ce68975959b2f8a" providerId="LiveId" clId="{CB9813B8-B9CC-4FF2-B4D5-33303C072A9F}" dt="2020-12-03T14:49:19.014" v="8539" actId="1076"/>
          <ac:spMkLst>
            <pc:docMk/>
            <pc:sldMk cId="1511912047" sldId="291"/>
            <ac:spMk id="12" creationId="{F7145DA2-79EB-4B4B-B9B3-74ABE02DC4BD}"/>
          </ac:spMkLst>
        </pc:spChg>
        <pc:spChg chg="mod">
          <ac:chgData name="Kris Cowie" userId="4ce68975959b2f8a" providerId="LiveId" clId="{CB9813B8-B9CC-4FF2-B4D5-33303C072A9F}" dt="2020-12-03T15:05:23.151" v="11135" actId="20577"/>
          <ac:spMkLst>
            <pc:docMk/>
            <pc:sldMk cId="1511912047" sldId="291"/>
            <ac:spMk id="13" creationId="{C1491E06-CDCE-421F-A105-D7A8C63D8806}"/>
          </ac:spMkLst>
        </pc:spChg>
        <pc:graphicFrameChg chg="add del mod modGraphic">
          <ac:chgData name="Kris Cowie" userId="4ce68975959b2f8a" providerId="LiveId" clId="{CB9813B8-B9CC-4FF2-B4D5-33303C072A9F}" dt="2020-12-03T14:48:03.060" v="8522" actId="478"/>
          <ac:graphicFrameMkLst>
            <pc:docMk/>
            <pc:sldMk cId="1511912047" sldId="291"/>
            <ac:graphicFrameMk id="8" creationId="{56C2435A-469B-424E-8A22-9E6A3267FDCC}"/>
          </ac:graphicFrameMkLst>
        </pc:graphicFrameChg>
        <pc:graphicFrameChg chg="add mod modGraphic">
          <ac:chgData name="Kris Cowie" userId="4ce68975959b2f8a" providerId="LiveId" clId="{CB9813B8-B9CC-4FF2-B4D5-33303C072A9F}" dt="2020-12-03T14:49:10.665" v="8538" actId="1076"/>
          <ac:graphicFrameMkLst>
            <pc:docMk/>
            <pc:sldMk cId="1511912047" sldId="291"/>
            <ac:graphicFrameMk id="9" creationId="{200AC5A0-3A96-4C0C-AA8C-FD0BA74F4705}"/>
          </ac:graphicFrameMkLst>
        </pc:graphicFrameChg>
        <pc:picChg chg="del mod">
          <ac:chgData name="Kris Cowie" userId="4ce68975959b2f8a" providerId="LiveId" clId="{CB9813B8-B9CC-4FF2-B4D5-33303C072A9F}" dt="2020-12-03T12:54:09.930" v="5129" actId="478"/>
          <ac:picMkLst>
            <pc:docMk/>
            <pc:sldMk cId="1511912047" sldId="291"/>
            <ac:picMk id="3" creationId="{D597846A-E7A6-4F2A-9B39-A1B65DE7EBD2}"/>
          </ac:picMkLst>
        </pc:picChg>
        <pc:picChg chg="add del mod">
          <ac:chgData name="Kris Cowie" userId="4ce68975959b2f8a" providerId="LiveId" clId="{CB9813B8-B9CC-4FF2-B4D5-33303C072A9F}" dt="2020-12-03T13:21:57.463" v="7360" actId="478"/>
          <ac:picMkLst>
            <pc:docMk/>
            <pc:sldMk cId="1511912047" sldId="291"/>
            <ac:picMk id="4" creationId="{C9AC2C02-7CBA-4DE2-A3A1-2D53517216BE}"/>
          </ac:picMkLst>
        </pc:picChg>
        <pc:picChg chg="del">
          <ac:chgData name="Kris Cowie" userId="4ce68975959b2f8a" providerId="LiveId" clId="{CB9813B8-B9CC-4FF2-B4D5-33303C072A9F}" dt="2020-12-03T12:54:10.416" v="5130" actId="478"/>
          <ac:picMkLst>
            <pc:docMk/>
            <pc:sldMk cId="1511912047" sldId="291"/>
            <ac:picMk id="5" creationId="{AA0561B4-5CDD-4266-B1FA-91AE065198D8}"/>
          </ac:picMkLst>
        </pc:picChg>
        <pc:picChg chg="add del mod">
          <ac:chgData name="Kris Cowie" userId="4ce68975959b2f8a" providerId="LiveId" clId="{CB9813B8-B9CC-4FF2-B4D5-33303C072A9F}" dt="2020-12-03T13:21:57.868" v="7361" actId="478"/>
          <ac:picMkLst>
            <pc:docMk/>
            <pc:sldMk cId="1511912047" sldId="291"/>
            <ac:picMk id="7" creationId="{8DCDEE00-3617-434B-B5F3-177539DFBBAB}"/>
          </ac:picMkLst>
        </pc:picChg>
      </pc:sldChg>
      <pc:sldChg chg="add">
        <pc:chgData name="Kris Cowie" userId="4ce68975959b2f8a" providerId="LiveId" clId="{CB9813B8-B9CC-4FF2-B4D5-33303C072A9F}" dt="2020-12-03T13:20:39.074" v="7359"/>
        <pc:sldMkLst>
          <pc:docMk/>
          <pc:sldMk cId="2950741798" sldId="292"/>
        </pc:sldMkLst>
      </pc:sldChg>
      <pc:sldChg chg="addSp delSp modSp add del mod modNotesTx">
        <pc:chgData name="Kris Cowie" userId="4ce68975959b2f8a" providerId="LiveId" clId="{CB9813B8-B9CC-4FF2-B4D5-33303C072A9F}" dt="2020-12-03T15:46:36.990" v="11636" actId="2696"/>
        <pc:sldMkLst>
          <pc:docMk/>
          <pc:sldMk cId="3060552349" sldId="293"/>
        </pc:sldMkLst>
        <pc:spChg chg="mod">
          <ac:chgData name="Kris Cowie" userId="4ce68975959b2f8a" providerId="LiveId" clId="{CB9813B8-B9CC-4FF2-B4D5-33303C072A9F}" dt="2020-12-03T15:42:44.800" v="11311" actId="26606"/>
          <ac:spMkLst>
            <pc:docMk/>
            <pc:sldMk cId="3060552349" sldId="293"/>
            <ac:spMk id="12" creationId="{F7145DA2-79EB-4B4B-B9B3-74ABE02DC4BD}"/>
          </ac:spMkLst>
        </pc:spChg>
        <pc:spChg chg="mod">
          <ac:chgData name="Kris Cowie" userId="4ce68975959b2f8a" providerId="LiveId" clId="{CB9813B8-B9CC-4FF2-B4D5-33303C072A9F}" dt="2020-12-03T15:42:44.800" v="11311" actId="26606"/>
          <ac:spMkLst>
            <pc:docMk/>
            <pc:sldMk cId="3060552349" sldId="293"/>
            <ac:spMk id="13" creationId="{C1491E06-CDCE-421F-A105-D7A8C63D8806}"/>
          </ac:spMkLst>
        </pc:spChg>
        <pc:spChg chg="del">
          <ac:chgData name="Kris Cowie" userId="4ce68975959b2f8a" providerId="LiveId" clId="{CB9813B8-B9CC-4FF2-B4D5-33303C072A9F}" dt="2020-12-03T15:42:44.800" v="11311" actId="26606"/>
          <ac:spMkLst>
            <pc:docMk/>
            <pc:sldMk cId="3060552349" sldId="293"/>
            <ac:spMk id="17" creationId="{28FF88A3-8EBC-4142-8CC2-EBE257ED6C90}"/>
          </ac:spMkLst>
        </pc:spChg>
        <pc:spChg chg="add">
          <ac:chgData name="Kris Cowie" userId="4ce68975959b2f8a" providerId="LiveId" clId="{CB9813B8-B9CC-4FF2-B4D5-33303C072A9F}" dt="2020-12-03T15:42:44.800" v="11311" actId="26606"/>
          <ac:spMkLst>
            <pc:docMk/>
            <pc:sldMk cId="3060552349" sldId="293"/>
            <ac:spMk id="30" creationId="{91F32EBA-ED97-466E-8CFA-8382584155D0}"/>
          </ac:spMkLst>
        </pc:spChg>
        <pc:grpChg chg="del">
          <ac:chgData name="Kris Cowie" userId="4ce68975959b2f8a" providerId="LiveId" clId="{CB9813B8-B9CC-4FF2-B4D5-33303C072A9F}" dt="2020-12-03T15:42:44.800" v="11311" actId="26606"/>
          <ac:grpSpMkLst>
            <pc:docMk/>
            <pc:sldMk cId="3060552349" sldId="293"/>
            <ac:grpSpMk id="18" creationId="{27D8A815-1B1F-4DB5-A03C-F4987CF0CB0F}"/>
          </ac:grpSpMkLst>
        </pc:grpChg>
        <pc:graphicFrameChg chg="del">
          <ac:chgData name="Kris Cowie" userId="4ce68975959b2f8a" providerId="LiveId" clId="{CB9813B8-B9CC-4FF2-B4D5-33303C072A9F}" dt="2020-12-03T14:54:33.738" v="9869" actId="478"/>
          <ac:graphicFrameMkLst>
            <pc:docMk/>
            <pc:sldMk cId="3060552349" sldId="293"/>
            <ac:graphicFrameMk id="9" creationId="{200AC5A0-3A96-4C0C-AA8C-FD0BA74F4705}"/>
          </ac:graphicFrameMkLst>
        </pc:graphicFrameChg>
        <pc:picChg chg="add mod">
          <ac:chgData name="Kris Cowie" userId="4ce68975959b2f8a" providerId="LiveId" clId="{CB9813B8-B9CC-4FF2-B4D5-33303C072A9F}" dt="2020-12-03T15:42:52.190" v="11312" actId="1076"/>
          <ac:picMkLst>
            <pc:docMk/>
            <pc:sldMk cId="3060552349" sldId="293"/>
            <ac:picMk id="3" creationId="{8C56B5A9-8BD0-46C3-843B-5C5ADCB59C4F}"/>
          </ac:picMkLst>
        </pc:picChg>
      </pc:sldChg>
      <pc:sldChg chg="addSp delSp modSp add mod modNotesTx">
        <pc:chgData name="Kris Cowie" userId="4ce68975959b2f8a" providerId="LiveId" clId="{CB9813B8-B9CC-4FF2-B4D5-33303C072A9F}" dt="2020-12-03T16:47:18.334" v="14244" actId="20577"/>
        <pc:sldMkLst>
          <pc:docMk/>
          <pc:sldMk cId="875064400" sldId="294"/>
        </pc:sldMkLst>
        <pc:spChg chg="mod">
          <ac:chgData name="Kris Cowie" userId="4ce68975959b2f8a" providerId="LiveId" clId="{CB9813B8-B9CC-4FF2-B4D5-33303C072A9F}" dt="2020-12-03T15:43:20.497" v="11314"/>
          <ac:spMkLst>
            <pc:docMk/>
            <pc:sldMk cId="875064400" sldId="294"/>
            <ac:spMk id="12" creationId="{F7145DA2-79EB-4B4B-B9B3-74ABE02DC4BD}"/>
          </ac:spMkLst>
        </pc:spChg>
        <pc:spChg chg="mod">
          <ac:chgData name="Kris Cowie" userId="4ce68975959b2f8a" providerId="LiveId" clId="{CB9813B8-B9CC-4FF2-B4D5-33303C072A9F}" dt="2020-12-03T15:45:55.311" v="11632" actId="1076"/>
          <ac:spMkLst>
            <pc:docMk/>
            <pc:sldMk cId="875064400" sldId="294"/>
            <ac:spMk id="13" creationId="{C1491E06-CDCE-421F-A105-D7A8C63D8806}"/>
          </ac:spMkLst>
        </pc:spChg>
        <pc:graphicFrameChg chg="del modGraphic">
          <ac:chgData name="Kris Cowie" userId="4ce68975959b2f8a" providerId="LiveId" clId="{CB9813B8-B9CC-4FF2-B4D5-33303C072A9F}" dt="2020-12-03T15:43:38.456" v="11319" actId="478"/>
          <ac:graphicFrameMkLst>
            <pc:docMk/>
            <pc:sldMk cId="875064400" sldId="294"/>
            <ac:graphicFrameMk id="9" creationId="{200AC5A0-3A96-4C0C-AA8C-FD0BA74F4705}"/>
          </ac:graphicFrameMkLst>
        </pc:graphicFrameChg>
        <pc:picChg chg="add mod">
          <ac:chgData name="Kris Cowie" userId="4ce68975959b2f8a" providerId="LiveId" clId="{CB9813B8-B9CC-4FF2-B4D5-33303C072A9F}" dt="2020-12-03T15:43:41.602" v="11320" actId="1076"/>
          <ac:picMkLst>
            <pc:docMk/>
            <pc:sldMk cId="875064400" sldId="294"/>
            <ac:picMk id="10" creationId="{CA08B4B2-DBEC-4F65-8CCF-60655E240662}"/>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2-03T07:38:21.48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487B-7EE9-49DC-AF03-C88EC20DCBA7}"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46E11-C096-4A19-969F-C82B6C51EEF6}" type="slidenum">
              <a:rPr lang="en-US" smtClean="0"/>
              <a:t>‹#›</a:t>
            </a:fld>
            <a:endParaRPr lang="en-US"/>
          </a:p>
        </p:txBody>
      </p:sp>
    </p:spTree>
    <p:extLst>
      <p:ext uri="{BB962C8B-B14F-4D97-AF65-F5344CB8AC3E}">
        <p14:creationId xmlns:p14="http://schemas.microsoft.com/office/powerpoint/2010/main" val="147254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Kris Cowie</a:t>
            </a:r>
          </a:p>
          <a:p>
            <a:r>
              <a:rPr lang="en-US" dirty="0"/>
              <a:t>We’re going to be talking today about using neural networks to label novel chemicals mechanism of action</a:t>
            </a:r>
          </a:p>
        </p:txBody>
      </p:sp>
      <p:sp>
        <p:nvSpPr>
          <p:cNvPr id="4" name="Slide Number Placeholder 3"/>
          <p:cNvSpPr>
            <a:spLocks noGrp="1"/>
          </p:cNvSpPr>
          <p:nvPr>
            <p:ph type="sldNum" sz="quarter" idx="5"/>
          </p:nvPr>
        </p:nvSpPr>
        <p:spPr/>
        <p:txBody>
          <a:bodyPr/>
          <a:lstStyle/>
          <a:p>
            <a:fld id="{22246E11-C096-4A19-969F-C82B6C51EEF6}" type="slidenum">
              <a:rPr lang="en-US" smtClean="0"/>
              <a:t>1</a:t>
            </a:fld>
            <a:endParaRPr lang="en-US"/>
          </a:p>
        </p:txBody>
      </p:sp>
    </p:spTree>
    <p:extLst>
      <p:ext uri="{BB962C8B-B14F-4D97-AF65-F5344CB8AC3E}">
        <p14:creationId xmlns:p14="http://schemas.microsoft.com/office/powerpoint/2010/main" val="1585844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Tabnet</a:t>
            </a:r>
            <a:r>
              <a:rPr lang="en-US" dirty="0"/>
              <a:t> turned out to not only be a powerful neural network architecture for this problem, but it also proved fairly rapid, somewhere around 5-6 minutes per fold, for 10 folds (about 50-60 minutes of training time using Google </a:t>
            </a:r>
            <a:r>
              <a:rPr lang="en-US" dirty="0" err="1"/>
              <a:t>Colab’s</a:t>
            </a:r>
            <a:r>
              <a:rPr lang="en-US" dirty="0"/>
              <a:t> GPU environment</a:t>
            </a:r>
          </a:p>
          <a:p>
            <a:pPr marL="171450" indent="-171450">
              <a:buFontTx/>
              <a:buChar char="-"/>
            </a:pPr>
            <a:r>
              <a:rPr lang="en-US" dirty="0"/>
              <a:t>It’s a little more interpretable than a normal DNN</a:t>
            </a:r>
          </a:p>
          <a:p>
            <a:pPr marL="171450" indent="-171450">
              <a:buFontTx/>
              <a:buChar char="-"/>
            </a:pPr>
            <a:r>
              <a:rPr lang="en-US" dirty="0" err="1"/>
              <a:t>TabNet</a:t>
            </a:r>
            <a:r>
              <a:rPr lang="en-US" dirty="0"/>
              <a:t> has a </a:t>
            </a:r>
            <a:r>
              <a:rPr lang="en-US" dirty="0" err="1"/>
              <a:t>Pytorch</a:t>
            </a:r>
            <a:r>
              <a:rPr lang="en-US" dirty="0"/>
              <a:t> implementation available, so used that</a:t>
            </a:r>
          </a:p>
          <a:p>
            <a:pPr marL="171450" indent="-171450">
              <a:buFontTx/>
              <a:buChar char="-"/>
            </a:pPr>
            <a:r>
              <a:rPr lang="en-US" dirty="0"/>
              <a:t>After training you end up with something like the table here – each drug id from the test set has it’s predicted label, confidence, and in some cases it’s given multiple labels to the drugs</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2246E11-C096-4A19-969F-C82B6C51EEF6}" type="slidenum">
              <a:rPr lang="en-US" smtClean="0"/>
              <a:t>10</a:t>
            </a:fld>
            <a:endParaRPr lang="en-US"/>
          </a:p>
        </p:txBody>
      </p:sp>
    </p:spTree>
    <p:extLst>
      <p:ext uri="{BB962C8B-B14F-4D97-AF65-F5344CB8AC3E}">
        <p14:creationId xmlns:p14="http://schemas.microsoft.com/office/powerpoint/2010/main" val="426180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Could use this to quickly identify unique protein structures on cancer cells, then use these high throughput assays and neural networks to identify chemicals that specifically interact with only those protein structures, and have inverse cell viability (meaning they quickly kill off that cancer cell).</a:t>
            </a:r>
          </a:p>
          <a:p>
            <a:pPr marL="0" indent="0">
              <a:buFontTx/>
              <a:buNone/>
            </a:pPr>
            <a:r>
              <a:rPr lang="en-US" dirty="0"/>
              <a:t>In addition, the actual architecture for </a:t>
            </a:r>
            <a:r>
              <a:rPr lang="en-US" dirty="0" err="1"/>
              <a:t>TabNet</a:t>
            </a:r>
            <a:r>
              <a:rPr lang="en-US" dirty="0"/>
              <a:t> is fairly easy to implement, and gives strong results, with limited resources</a:t>
            </a:r>
          </a:p>
          <a:p>
            <a:pPr marL="0" indent="0">
              <a:buFontTx/>
              <a:buNone/>
            </a:pPr>
            <a:r>
              <a:rPr lang="en-US" dirty="0"/>
              <a:t>Or in any other field like sales prediction, income prediction, what have you</a:t>
            </a:r>
          </a:p>
          <a:p>
            <a:pPr marL="0" indent="0">
              <a:buFontTx/>
              <a:buNone/>
            </a:pPr>
            <a:r>
              <a:rPr lang="en-US" dirty="0"/>
              <a:t>It has options for both classifier or regressor, so can be used for both problems.</a:t>
            </a:r>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fld id="{22246E11-C096-4A19-969F-C82B6C51EEF6}" type="slidenum">
              <a:rPr lang="en-US" smtClean="0"/>
              <a:t>11</a:t>
            </a:fld>
            <a:endParaRPr lang="en-US"/>
          </a:p>
        </p:txBody>
      </p:sp>
    </p:spTree>
    <p:extLst>
      <p:ext uri="{BB962C8B-B14F-4D97-AF65-F5344CB8AC3E}">
        <p14:creationId xmlns:p14="http://schemas.microsoft.com/office/powerpoint/2010/main" val="191519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Historically, drugs were developed through isolation and synthesis of active compounds from traditional remedies, or through serendipitous discoveries (i.e. penicillin)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Rational drug design started in the 60s, and that’s where you start with the end target in mind, and develop molecules around their expected interactions</a:t>
            </a:r>
          </a:p>
          <a:p>
            <a:r>
              <a:rPr lang="en-US" dirty="0"/>
              <a:t>Kind of like if you wanted to make a new disco song, you’d start with a four on the floor beat, syncopated bassline, string section, electric piano, etc.</a:t>
            </a:r>
          </a:p>
          <a:p>
            <a:endParaRPr lang="en-US" dirty="0"/>
          </a:p>
          <a:p>
            <a:r>
              <a:rPr lang="en-US" dirty="0"/>
              <a:t>With current technology, it’s kind of like having a recording suite, with a large library of samples and auto tune and things you can do to tweak the libraries of samples you have to the desired effect</a:t>
            </a:r>
          </a:p>
        </p:txBody>
      </p:sp>
      <p:sp>
        <p:nvSpPr>
          <p:cNvPr id="4" name="Slide Number Placeholder 3"/>
          <p:cNvSpPr>
            <a:spLocks noGrp="1"/>
          </p:cNvSpPr>
          <p:nvPr>
            <p:ph type="sldNum" sz="quarter" idx="5"/>
          </p:nvPr>
        </p:nvSpPr>
        <p:spPr/>
        <p:txBody>
          <a:bodyPr/>
          <a:lstStyle/>
          <a:p>
            <a:fld id="{22246E11-C096-4A19-969F-C82B6C51EEF6}" type="slidenum">
              <a:rPr lang="en-US" smtClean="0"/>
              <a:t>2</a:t>
            </a:fld>
            <a:endParaRPr lang="en-US"/>
          </a:p>
        </p:txBody>
      </p:sp>
    </p:spTree>
    <p:extLst>
      <p:ext uri="{BB962C8B-B14F-4D97-AF65-F5344CB8AC3E}">
        <p14:creationId xmlns:p14="http://schemas.microsoft.com/office/powerpoint/2010/main" val="321705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just be looking at the first step in the drug pipeline, the discovery / development stage</a:t>
            </a:r>
          </a:p>
          <a:p>
            <a:r>
              <a:rPr lang="en-US" dirty="0"/>
              <a:t>Initially, you’ll usually select a target cellular or molecular structure associated with whatever you want to address (think the spike proteins of coronavirus)</a:t>
            </a:r>
          </a:p>
          <a:p>
            <a:r>
              <a:rPr lang="en-US" dirty="0"/>
              <a:t>After that, you’ll test large libraries of chemicals on batches of human cells</a:t>
            </a:r>
          </a:p>
          <a:p>
            <a:r>
              <a:rPr lang="en-US" dirty="0"/>
              <a:t>Using gene assays, you can identify the ability of the molecules to either inhibit or stimulate receptors (antagonists, and agonists)</a:t>
            </a:r>
          </a:p>
          <a:p>
            <a:r>
              <a:rPr lang="en-US" dirty="0"/>
              <a:t>These also identify which receptors you’re activating or inhibiting</a:t>
            </a:r>
          </a:p>
          <a:p>
            <a:r>
              <a:rPr lang="en-US" dirty="0"/>
              <a:t>Cell assays test for toxicity of the chemical</a:t>
            </a:r>
          </a:p>
          <a:p>
            <a:endParaRPr lang="en-US" dirty="0"/>
          </a:p>
          <a:p>
            <a:endParaRPr lang="en-US" dirty="0"/>
          </a:p>
        </p:txBody>
      </p:sp>
      <p:sp>
        <p:nvSpPr>
          <p:cNvPr id="4" name="Slide Number Placeholder 3"/>
          <p:cNvSpPr>
            <a:spLocks noGrp="1"/>
          </p:cNvSpPr>
          <p:nvPr>
            <p:ph type="sldNum" sz="quarter" idx="5"/>
          </p:nvPr>
        </p:nvSpPr>
        <p:spPr/>
        <p:txBody>
          <a:bodyPr/>
          <a:lstStyle/>
          <a:p>
            <a:fld id="{22246E11-C096-4A19-969F-C82B6C51EEF6}" type="slidenum">
              <a:rPr lang="en-US" smtClean="0"/>
              <a:t>3</a:t>
            </a:fld>
            <a:endParaRPr lang="en-US"/>
          </a:p>
        </p:txBody>
      </p:sp>
    </p:spTree>
    <p:extLst>
      <p:ext uri="{BB962C8B-B14F-4D97-AF65-F5344CB8AC3E}">
        <p14:creationId xmlns:p14="http://schemas.microsoft.com/office/powerpoint/2010/main" val="175958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We’re going to be looking at the Mechanism of Action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The dataset we’re using is a novel and awesome one from NIH and Harvard, where they test chem libraries on batches of 100 different human cells at a time, along with 772 genes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Removes the problem of trying to figure out which cells to try and target, along with which genes to try and target, because you’ve got a 100 different human cells, and a ton of potential gene pathways.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For those that don’t know how gene expression and </a:t>
            </a:r>
            <a:r>
              <a:rPr lang="en-US" sz="1200" dirty="0" err="1">
                <a:effectLst/>
                <a:latin typeface="Calibri" panose="020F0502020204030204" pitchFamily="34" charset="0"/>
                <a:ea typeface="Times New Roman" panose="02020603050405020304" pitchFamily="18" charset="0"/>
                <a:cs typeface="Calibri" panose="020F0502020204030204" pitchFamily="34" charset="0"/>
              </a:rPr>
              <a:t>MoA</a:t>
            </a:r>
            <a:r>
              <a:rPr lang="en-US" sz="1200" dirty="0">
                <a:effectLst/>
                <a:latin typeface="Calibri" panose="020F0502020204030204" pitchFamily="34" charset="0"/>
                <a:ea typeface="Times New Roman" panose="02020603050405020304" pitchFamily="18" charset="0"/>
                <a:cs typeface="Calibri" panose="020F0502020204030204" pitchFamily="34" charset="0"/>
              </a:rPr>
              <a:t> work, let’s use another music metaphor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Think of the entire pathway as the dance floor from Saturday Night Fever, and the gene we’re interacting with as Stephanie (CREB in this example)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If we want to stimulate or activate that gene along that pathway (the dance floor), we’d introduce John Travolta (PGE2). The molecule then stimulates the expression of that gene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If we wanted to inhibit that expression, we’d introduce an antagonist – Double J in this example. He stops the expression.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Sometimes though, drugs can interact with  multiple pathways and genes – so maybe John Travolta activates Annette as well, another gene along another pathway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So this makes it a multi-label problem – drugs can be two or more different things at the same time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46E11-C096-4A19-969F-C82B6C51EEF6}" type="slidenum">
              <a:rPr lang="en-US" smtClean="0"/>
              <a:t>4</a:t>
            </a:fld>
            <a:endParaRPr lang="en-US"/>
          </a:p>
        </p:txBody>
      </p:sp>
    </p:spTree>
    <p:extLst>
      <p:ext uri="{BB962C8B-B14F-4D97-AF65-F5344CB8AC3E}">
        <p14:creationId xmlns:p14="http://schemas.microsoft.com/office/powerpoint/2010/main" val="238965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look at the data </a:t>
            </a:r>
          </a:p>
          <a:p>
            <a:r>
              <a:rPr lang="en-US" dirty="0"/>
              <a:t>One hot encode the cp time and dose, remove control vehicles</a:t>
            </a:r>
          </a:p>
          <a:p>
            <a:r>
              <a:rPr lang="en-US" dirty="0"/>
              <a:t>Data very tabular</a:t>
            </a:r>
          </a:p>
        </p:txBody>
      </p:sp>
      <p:sp>
        <p:nvSpPr>
          <p:cNvPr id="4" name="Slide Number Placeholder 3"/>
          <p:cNvSpPr>
            <a:spLocks noGrp="1"/>
          </p:cNvSpPr>
          <p:nvPr>
            <p:ph type="sldNum" sz="quarter" idx="5"/>
          </p:nvPr>
        </p:nvSpPr>
        <p:spPr/>
        <p:txBody>
          <a:bodyPr/>
          <a:lstStyle/>
          <a:p>
            <a:fld id="{22246E11-C096-4A19-969F-C82B6C51EEF6}" type="slidenum">
              <a:rPr lang="en-US" smtClean="0"/>
              <a:t>5</a:t>
            </a:fld>
            <a:endParaRPr lang="en-US"/>
          </a:p>
        </p:txBody>
      </p:sp>
    </p:spTree>
    <p:extLst>
      <p:ext uri="{BB962C8B-B14F-4D97-AF65-F5344CB8AC3E}">
        <p14:creationId xmlns:p14="http://schemas.microsoft.com/office/powerpoint/2010/main" val="54378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drugs cover your usual suspects like DNA and RNA inhibitors (your NFKB, Tubulin, and Proteasome inhibitors)</a:t>
            </a:r>
          </a:p>
          <a:p>
            <a:r>
              <a:rPr lang="en-US" dirty="0"/>
              <a:t>Pain killers like opioid agonists, and cyclooxygenase inhibitors</a:t>
            </a:r>
          </a:p>
          <a:p>
            <a:r>
              <a:rPr lang="en-US" dirty="0"/>
              <a:t>And mood alters like serotonin, dopamine, norepinephrine, and Glutamate antagonists</a:t>
            </a:r>
          </a:p>
          <a:p>
            <a:endParaRPr lang="en-US" dirty="0"/>
          </a:p>
        </p:txBody>
      </p:sp>
      <p:sp>
        <p:nvSpPr>
          <p:cNvPr id="4" name="Slide Number Placeholder 3"/>
          <p:cNvSpPr>
            <a:spLocks noGrp="1"/>
          </p:cNvSpPr>
          <p:nvPr>
            <p:ph type="sldNum" sz="quarter" idx="5"/>
          </p:nvPr>
        </p:nvSpPr>
        <p:spPr/>
        <p:txBody>
          <a:bodyPr/>
          <a:lstStyle/>
          <a:p>
            <a:fld id="{22246E11-C096-4A19-969F-C82B6C51EEF6}" type="slidenum">
              <a:rPr lang="en-US" smtClean="0"/>
              <a:t>6</a:t>
            </a:fld>
            <a:endParaRPr lang="en-US"/>
          </a:p>
        </p:txBody>
      </p:sp>
    </p:spTree>
    <p:extLst>
      <p:ext uri="{BB962C8B-B14F-4D97-AF65-F5344CB8AC3E}">
        <p14:creationId xmlns:p14="http://schemas.microsoft.com/office/powerpoint/2010/main" val="122259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Here’s some cell viability and gene expression correlations, several genes and cells are highly correlated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I used this data to engineer about 40 new features by averaging the highest correlated cells and genes together, along with some standard mean, sum, kurtosis, skew features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46E11-C096-4A19-969F-C82B6C51EE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Tx/>
              <a:buChar char="-"/>
              <a:defRPr/>
            </a:pPr>
            <a:r>
              <a:rPr lang="en-US" dirty="0"/>
              <a:t>Applied both Rank Gauss (a new type of normalization that helps with transforming to gaussian distribution), and PCA prior to training</a:t>
            </a:r>
          </a:p>
          <a:p>
            <a:pPr marL="285750" indent="-285750">
              <a:spcAft>
                <a:spcPts val="600"/>
              </a:spcAft>
              <a:buFontTx/>
              <a:buChar char="-"/>
              <a:defRPr/>
            </a:pPr>
            <a:r>
              <a:rPr lang="en-US" dirty="0"/>
              <a:t>Helped to normalize data</a:t>
            </a:r>
          </a:p>
        </p:txBody>
      </p:sp>
      <p:sp>
        <p:nvSpPr>
          <p:cNvPr id="4" name="Slide Number Placeholder 3"/>
          <p:cNvSpPr>
            <a:spLocks noGrp="1"/>
          </p:cNvSpPr>
          <p:nvPr>
            <p:ph type="sldNum" sz="quarter" idx="5"/>
          </p:nvPr>
        </p:nvSpPr>
        <p:spPr/>
        <p:txBody>
          <a:bodyPr/>
          <a:lstStyle/>
          <a:p>
            <a:fld id="{22246E11-C096-4A19-969F-C82B6C51EEF6}" type="slidenum">
              <a:rPr lang="en-US" smtClean="0"/>
              <a:t>8</a:t>
            </a:fld>
            <a:endParaRPr lang="en-US"/>
          </a:p>
        </p:txBody>
      </p:sp>
    </p:spTree>
    <p:extLst>
      <p:ext uri="{BB962C8B-B14F-4D97-AF65-F5344CB8AC3E}">
        <p14:creationId xmlns:p14="http://schemas.microsoft.com/office/powerpoint/2010/main" val="346404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Tabnet</a:t>
            </a:r>
            <a:r>
              <a:rPr lang="en-US" dirty="0"/>
              <a:t> uses sparse feature selection to enable interpretability and better learning capacity, as it’s used for the most salient features</a:t>
            </a:r>
          </a:p>
          <a:p>
            <a:r>
              <a:rPr lang="en-US" dirty="0"/>
              <a:t>Employs multiple decision blocks that focus on processing a subset of input features for reasoning</a:t>
            </a:r>
          </a:p>
          <a:p>
            <a:r>
              <a:rPr lang="en-US" dirty="0"/>
              <a:t>Wanted to use a neural network architecture I hadn’t before, and this one seemed both promising, and generally applicable to a wide range of other problems – the example used in the paper was census income prediction, poker hand induction, store sales data, and a Higgs Boson dataset (it outperformed </a:t>
            </a:r>
            <a:r>
              <a:rPr lang="en-US" dirty="0" err="1"/>
              <a:t>XGBoost</a:t>
            </a:r>
            <a:r>
              <a:rPr lang="en-US" dirty="0"/>
              <a:t>, </a:t>
            </a:r>
            <a:r>
              <a:rPr lang="en-US" dirty="0" err="1"/>
              <a:t>LightGBM</a:t>
            </a:r>
            <a:r>
              <a:rPr lang="en-US" dirty="0"/>
              <a:t>, and Gradient Boosted Tree algo’s).</a:t>
            </a:r>
          </a:p>
          <a:p>
            <a:r>
              <a:rPr lang="en-US" dirty="0"/>
              <a:t>If you want to know more, I’d be happy to talk about it in a breakout room, but generally it’s been found to be super powerful and outperforms standard ML algos</a:t>
            </a:r>
          </a:p>
        </p:txBody>
      </p:sp>
      <p:sp>
        <p:nvSpPr>
          <p:cNvPr id="4" name="Slide Number Placeholder 3"/>
          <p:cNvSpPr>
            <a:spLocks noGrp="1"/>
          </p:cNvSpPr>
          <p:nvPr>
            <p:ph type="sldNum" sz="quarter" idx="5"/>
          </p:nvPr>
        </p:nvSpPr>
        <p:spPr/>
        <p:txBody>
          <a:bodyPr/>
          <a:lstStyle/>
          <a:p>
            <a:fld id="{22246E11-C096-4A19-969F-C82B6C51EEF6}" type="slidenum">
              <a:rPr lang="en-US" smtClean="0"/>
              <a:t>9</a:t>
            </a:fld>
            <a:endParaRPr lang="en-US"/>
          </a:p>
        </p:txBody>
      </p:sp>
    </p:spTree>
    <p:extLst>
      <p:ext uri="{BB962C8B-B14F-4D97-AF65-F5344CB8AC3E}">
        <p14:creationId xmlns:p14="http://schemas.microsoft.com/office/powerpoint/2010/main" val="380565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6298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0469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99213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94124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1080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907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82463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1323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29392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63256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935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232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665737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718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44577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6345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775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1476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8442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735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37161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83326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12/3/2020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43154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12/3/2020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04769236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98" r:id="rId7"/>
    <p:sldLayoutId id="2147483699" r:id="rId8"/>
    <p:sldLayoutId id="2147483688" r:id="rId9"/>
    <p:sldLayoutId id="2147483689" r:id="rId10"/>
    <p:sldLayoutId id="2147483690" r:id="rId11"/>
    <p:sldLayoutId id="214748369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892997584"/>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hemeOverride" Target="../theme/themeOverride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417CBF-C51D-4AC9-9264-183DC2C0A750}"/>
              </a:ext>
            </a:extLst>
          </p:cNvPr>
          <p:cNvPicPr>
            <a:picLocks noChangeAspect="1"/>
          </p:cNvPicPr>
          <p:nvPr/>
        </p:nvPicPr>
        <p:blipFill rotWithShape="1">
          <a:blip r:embed="rId3">
            <a:extLst>
              <a:ext uri="{28A0092B-C50C-407E-A947-70E740481C1C}">
                <a14:useLocalDpi xmlns:a14="http://schemas.microsoft.com/office/drawing/2010/main" val="0"/>
              </a:ext>
            </a:extLst>
          </a:blip>
          <a:srcRect l="17822" t="9091" r="5477"/>
          <a:stretch/>
        </p:blipFill>
        <p:spPr>
          <a:xfrm>
            <a:off x="3745735" y="10"/>
            <a:ext cx="8446264" cy="6857990"/>
          </a:xfrm>
          <a:prstGeom prst="rect">
            <a:avLst/>
          </a:prstGeom>
        </p:spPr>
      </p:pic>
      <p:sp>
        <p:nvSpPr>
          <p:cNvPr id="2" name="Title 1">
            <a:extLst>
              <a:ext uri="{FF2B5EF4-FFF2-40B4-BE49-F238E27FC236}">
                <a16:creationId xmlns:a16="http://schemas.microsoft.com/office/drawing/2014/main" id="{173CF796-839B-4648-A4FC-51147C19BFE6}"/>
              </a:ext>
            </a:extLst>
          </p:cNvPr>
          <p:cNvSpPr>
            <a:spLocks noGrp="1"/>
          </p:cNvSpPr>
          <p:nvPr>
            <p:ph type="ctrTitle"/>
          </p:nvPr>
        </p:nvSpPr>
        <p:spPr>
          <a:xfrm>
            <a:off x="378829" y="1155414"/>
            <a:ext cx="4023360" cy="3204134"/>
          </a:xfrm>
        </p:spPr>
        <p:txBody>
          <a:bodyPr anchor="b">
            <a:normAutofit/>
          </a:bodyPr>
          <a:lstStyle/>
          <a:p>
            <a:pPr algn="l"/>
            <a:r>
              <a:rPr lang="en-US" sz="4800" u="sng" dirty="0">
                <a:latin typeface="Arial" panose="020B0604020202020204" pitchFamily="34" charset="0"/>
                <a:cs typeface="Arial" panose="020B0604020202020204" pitchFamily="34" charset="0"/>
              </a:rPr>
              <a:t>Drug Disco</a:t>
            </a:r>
          </a:p>
        </p:txBody>
      </p:sp>
      <p:sp>
        <p:nvSpPr>
          <p:cNvPr id="3" name="Subtitle 2">
            <a:extLst>
              <a:ext uri="{FF2B5EF4-FFF2-40B4-BE49-F238E27FC236}">
                <a16:creationId xmlns:a16="http://schemas.microsoft.com/office/drawing/2014/main" id="{F1BD8C01-605D-4E62-88E8-0468E255D4B1}"/>
              </a:ext>
            </a:extLst>
          </p:cNvPr>
          <p:cNvSpPr>
            <a:spLocks noGrp="1"/>
          </p:cNvSpPr>
          <p:nvPr>
            <p:ph type="subTitle" idx="1"/>
          </p:nvPr>
        </p:nvSpPr>
        <p:spPr>
          <a:xfrm>
            <a:off x="378829" y="4665815"/>
            <a:ext cx="4023359" cy="1208141"/>
          </a:xfrm>
        </p:spPr>
        <p:txBody>
          <a:bodyPr>
            <a:normAutofit/>
          </a:bodyPr>
          <a:lstStyle/>
          <a:p>
            <a:pPr algn="l"/>
            <a:r>
              <a:rPr lang="en-US" sz="2000" dirty="0"/>
              <a:t>Drug Discovery:</a:t>
            </a:r>
          </a:p>
          <a:p>
            <a:pPr algn="l"/>
            <a:r>
              <a:rPr lang="en-US" sz="2000" dirty="0"/>
              <a:t>Labeling Mechanism of </a:t>
            </a:r>
          </a:p>
          <a:p>
            <a:pPr algn="l"/>
            <a:r>
              <a:rPr lang="en-US" sz="2000" dirty="0"/>
              <a:t>Action w/ Gene and Cell Assays</a:t>
            </a:r>
          </a:p>
        </p:txBody>
      </p:sp>
      <p:sp>
        <p:nvSpPr>
          <p:cNvPr id="5" name="TextBox 4">
            <a:extLst>
              <a:ext uri="{FF2B5EF4-FFF2-40B4-BE49-F238E27FC236}">
                <a16:creationId xmlns:a16="http://schemas.microsoft.com/office/drawing/2014/main" id="{FF424231-76CF-4E02-B376-6E6E6A0C7F72}"/>
              </a:ext>
            </a:extLst>
          </p:cNvPr>
          <p:cNvSpPr txBox="1"/>
          <p:nvPr/>
        </p:nvSpPr>
        <p:spPr>
          <a:xfrm>
            <a:off x="378829" y="6180223"/>
            <a:ext cx="2247441" cy="369332"/>
          </a:xfrm>
          <a:prstGeom prst="rect">
            <a:avLst/>
          </a:prstGeom>
          <a:noFill/>
        </p:spPr>
        <p:txBody>
          <a:bodyPr wrap="square" rtlCol="0">
            <a:spAutoFit/>
          </a:bodyPr>
          <a:lstStyle/>
          <a:p>
            <a:r>
              <a:rPr lang="en-US" b="1" u="sng" dirty="0"/>
              <a:t>Kris Cowie</a:t>
            </a:r>
          </a:p>
        </p:txBody>
      </p:sp>
    </p:spTree>
    <p:extLst>
      <p:ext uri="{BB962C8B-B14F-4D97-AF65-F5344CB8AC3E}">
        <p14:creationId xmlns:p14="http://schemas.microsoft.com/office/powerpoint/2010/main" val="40413594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F7145DA2-79EB-4B4B-B9B3-74ABE02DC4BD}"/>
              </a:ext>
            </a:extLst>
          </p:cNvPr>
          <p:cNvSpPr txBox="1">
            <a:spLocks/>
          </p:cNvSpPr>
          <p:nvPr/>
        </p:nvSpPr>
        <p:spPr>
          <a:xfrm>
            <a:off x="2250765" y="791461"/>
            <a:ext cx="948422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Training - </a:t>
            </a:r>
            <a:r>
              <a:rPr lang="en-US" sz="4000" b="1" dirty="0" err="1"/>
              <a:t>TabNet</a:t>
            </a:r>
            <a:endParaRPr lang="en-US" sz="4000" b="1" dirty="0"/>
          </a:p>
        </p:txBody>
      </p:sp>
      <p:sp>
        <p:nvSpPr>
          <p:cNvPr id="13" name="Content Placeholder 3">
            <a:extLst>
              <a:ext uri="{FF2B5EF4-FFF2-40B4-BE49-F238E27FC236}">
                <a16:creationId xmlns:a16="http://schemas.microsoft.com/office/drawing/2014/main" id="{C1491E06-CDCE-421F-A105-D7A8C63D8806}"/>
              </a:ext>
            </a:extLst>
          </p:cNvPr>
          <p:cNvSpPr>
            <a:spLocks noGrp="1"/>
          </p:cNvSpPr>
          <p:nvPr>
            <p:ph idx="1"/>
          </p:nvPr>
        </p:nvSpPr>
        <p:spPr>
          <a:xfrm>
            <a:off x="709216" y="2444346"/>
            <a:ext cx="5154196" cy="3738395"/>
          </a:xfrm>
        </p:spPr>
        <p:txBody>
          <a:bodyPr>
            <a:normAutofit lnSpcReduction="10000"/>
          </a:bodyPr>
          <a:lstStyle/>
          <a:p>
            <a:pPr>
              <a:buFontTx/>
              <a:buChar char="-"/>
            </a:pPr>
            <a:r>
              <a:rPr lang="en-US" dirty="0"/>
              <a:t>Using 10 </a:t>
            </a:r>
            <a:r>
              <a:rPr lang="en-US" dirty="0" err="1"/>
              <a:t>MultiLabel</a:t>
            </a:r>
            <a:r>
              <a:rPr lang="en-US" dirty="0"/>
              <a:t> Stratified </a:t>
            </a:r>
            <a:r>
              <a:rPr lang="en-US" dirty="0" err="1"/>
              <a:t>Kfolds</a:t>
            </a:r>
            <a:r>
              <a:rPr lang="en-US" dirty="0"/>
              <a:t> with a  max of 200 epochs per fold</a:t>
            </a:r>
          </a:p>
          <a:p>
            <a:pPr>
              <a:buFontTx/>
              <a:buChar char="-"/>
            </a:pPr>
            <a:r>
              <a:rPr lang="en-US" dirty="0"/>
              <a:t>Benefits of </a:t>
            </a:r>
            <a:r>
              <a:rPr lang="en-US" dirty="0" err="1"/>
              <a:t>TabNet</a:t>
            </a:r>
            <a:endParaRPr lang="en-US" dirty="0"/>
          </a:p>
          <a:p>
            <a:pPr lvl="1">
              <a:buFontTx/>
              <a:buChar char="-"/>
            </a:pPr>
            <a:r>
              <a:rPr lang="en-US" dirty="0"/>
              <a:t>Quick</a:t>
            </a:r>
          </a:p>
          <a:p>
            <a:pPr lvl="1">
              <a:buFontTx/>
              <a:buChar char="-"/>
            </a:pPr>
            <a:r>
              <a:rPr lang="en-US" dirty="0"/>
              <a:t>Efficient</a:t>
            </a:r>
          </a:p>
          <a:p>
            <a:pPr lvl="1">
              <a:buFontTx/>
              <a:buChar char="-"/>
            </a:pPr>
            <a:r>
              <a:rPr lang="en-US" dirty="0"/>
              <a:t>Powerful</a:t>
            </a:r>
          </a:p>
          <a:p>
            <a:pPr lvl="1">
              <a:buFontTx/>
              <a:buChar char="-"/>
            </a:pPr>
            <a:r>
              <a:rPr lang="en-US" dirty="0"/>
              <a:t>Interpretable</a:t>
            </a:r>
          </a:p>
          <a:p>
            <a:pPr>
              <a:buFontTx/>
              <a:buChar char="-"/>
            </a:pPr>
            <a:r>
              <a:rPr lang="en-US" dirty="0"/>
              <a:t>Results after training</a:t>
            </a:r>
          </a:p>
        </p:txBody>
      </p:sp>
      <p:graphicFrame>
        <p:nvGraphicFramePr>
          <p:cNvPr id="9" name="Table 9">
            <a:extLst>
              <a:ext uri="{FF2B5EF4-FFF2-40B4-BE49-F238E27FC236}">
                <a16:creationId xmlns:a16="http://schemas.microsoft.com/office/drawing/2014/main" id="{200AC5A0-3A96-4C0C-AA8C-FD0BA74F4705}"/>
              </a:ext>
            </a:extLst>
          </p:cNvPr>
          <p:cNvGraphicFramePr>
            <a:graphicFrameLocks noGrp="1"/>
          </p:cNvGraphicFramePr>
          <p:nvPr>
            <p:extLst>
              <p:ext uri="{D42A27DB-BD31-4B8C-83A1-F6EECF244321}">
                <p14:modId xmlns:p14="http://schemas.microsoft.com/office/powerpoint/2010/main" val="3766059183"/>
              </p:ext>
            </p:extLst>
          </p:nvPr>
        </p:nvGraphicFramePr>
        <p:xfrm>
          <a:off x="7065439" y="1183610"/>
          <a:ext cx="4878141" cy="5521659"/>
        </p:xfrm>
        <a:graphic>
          <a:graphicData uri="http://schemas.openxmlformats.org/drawingml/2006/table">
            <a:tbl>
              <a:tblPr firstRow="1" bandRow="1">
                <a:tableStyleId>{5C22544A-7EE6-4342-B048-85BDC9FD1C3A}</a:tableStyleId>
              </a:tblPr>
              <a:tblGrid>
                <a:gridCol w="1626047">
                  <a:extLst>
                    <a:ext uri="{9D8B030D-6E8A-4147-A177-3AD203B41FA5}">
                      <a16:colId xmlns:a16="http://schemas.microsoft.com/office/drawing/2014/main" val="2535319233"/>
                    </a:ext>
                  </a:extLst>
                </a:gridCol>
                <a:gridCol w="1626047">
                  <a:extLst>
                    <a:ext uri="{9D8B030D-6E8A-4147-A177-3AD203B41FA5}">
                      <a16:colId xmlns:a16="http://schemas.microsoft.com/office/drawing/2014/main" val="504778630"/>
                    </a:ext>
                  </a:extLst>
                </a:gridCol>
                <a:gridCol w="1626047">
                  <a:extLst>
                    <a:ext uri="{9D8B030D-6E8A-4147-A177-3AD203B41FA5}">
                      <a16:colId xmlns:a16="http://schemas.microsoft.com/office/drawing/2014/main" val="4043518870"/>
                    </a:ext>
                  </a:extLst>
                </a:gridCol>
              </a:tblGrid>
              <a:tr h="160502">
                <a:tc>
                  <a:txBody>
                    <a:bodyPr/>
                    <a:lstStyle/>
                    <a:p>
                      <a:pPr algn="l" fontAlgn="b"/>
                      <a:r>
                        <a:rPr lang="en-US" sz="1100" b="1" i="0" u="none" strike="noStrike" dirty="0">
                          <a:solidFill>
                            <a:srgbClr val="000000"/>
                          </a:solidFill>
                          <a:effectLst/>
                          <a:latin typeface="Calibri" panose="020F0502020204030204" pitchFamily="34" charset="0"/>
                        </a:rPr>
                        <a:t>Drug Id</a:t>
                      </a:r>
                    </a:p>
                  </a:txBody>
                  <a:tcPr marL="9525" marR="9525" marT="9525" marB="0" anchor="b"/>
                </a:tc>
                <a:tc>
                  <a:txBody>
                    <a:bodyPr/>
                    <a:lstStyle/>
                    <a:p>
                      <a:pPr algn="l" fontAlgn="b"/>
                      <a:r>
                        <a:rPr lang="en-US" sz="1100" b="1" i="0" u="none" strike="noStrike">
                          <a:solidFill>
                            <a:srgbClr val="000000"/>
                          </a:solidFill>
                          <a:effectLst/>
                          <a:latin typeface="Calibri" panose="020F0502020204030204" pitchFamily="34" charset="0"/>
                        </a:rPr>
                        <a:t>Drug Label</a:t>
                      </a:r>
                    </a:p>
                  </a:txBody>
                  <a:tcPr marL="9525" marR="9525" marT="9525" marB="0" anchor="b"/>
                </a:tc>
                <a:tc>
                  <a:txBody>
                    <a:bodyPr/>
                    <a:lstStyle/>
                    <a:p>
                      <a:pPr algn="l" fontAlgn="b"/>
                      <a:r>
                        <a:rPr lang="en-US" sz="1100" b="1" i="0" u="none" strike="noStrike" dirty="0">
                          <a:solidFill>
                            <a:srgbClr val="000000"/>
                          </a:solidFill>
                          <a:effectLst/>
                          <a:latin typeface="Calibri" panose="020F0502020204030204" pitchFamily="34" charset="0"/>
                        </a:rPr>
                        <a:t>Confidence</a:t>
                      </a:r>
                    </a:p>
                  </a:txBody>
                  <a:tcPr marL="9525" marR="9525" marT="9525" marB="0" anchor="b"/>
                </a:tc>
                <a:extLst>
                  <a:ext uri="{0D108BD9-81ED-4DB2-BD59-A6C34878D82A}">
                    <a16:rowId xmlns:a16="http://schemas.microsoft.com/office/drawing/2014/main" val="2508489579"/>
                  </a:ext>
                </a:extLst>
              </a:tr>
              <a:tr h="160502">
                <a:tc>
                  <a:txBody>
                    <a:bodyPr/>
                    <a:lstStyle/>
                    <a:p>
                      <a:pPr algn="l" fontAlgn="b"/>
                      <a:r>
                        <a:rPr lang="en-US" sz="1100" b="0" i="0" u="none" strike="noStrike" dirty="0">
                          <a:solidFill>
                            <a:srgbClr val="000000"/>
                          </a:solidFill>
                          <a:effectLst/>
                          <a:latin typeface="Calibri" panose="020F0502020204030204" pitchFamily="34" charset="0"/>
                        </a:rPr>
                        <a:t>id_0822fc188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hsp_inhibitor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0.99972695</a:t>
                      </a:r>
                    </a:p>
                  </a:txBody>
                  <a:tcPr marL="9525" marR="9525" marT="9525" marB="0" anchor="b"/>
                </a:tc>
                <a:extLst>
                  <a:ext uri="{0D108BD9-81ED-4DB2-BD59-A6C34878D82A}">
                    <a16:rowId xmlns:a16="http://schemas.microsoft.com/office/drawing/2014/main" val="1289484806"/>
                  </a:ext>
                </a:extLst>
              </a:tr>
              <a:tr h="177501">
                <a:tc>
                  <a:txBody>
                    <a:bodyPr/>
                    <a:lstStyle/>
                    <a:p>
                      <a:pPr algn="l" fontAlgn="b"/>
                      <a:r>
                        <a:rPr lang="en-US" sz="1100" b="0" i="0" u="none" strike="noStrike">
                          <a:solidFill>
                            <a:srgbClr val="000000"/>
                          </a:solidFill>
                          <a:effectLst/>
                          <a:latin typeface="Calibri" panose="020F0502020204030204" pitchFamily="34" charset="0"/>
                        </a:rPr>
                        <a:t>id_07d981850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proteasome_inhibitor</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0.9937968</a:t>
                      </a:r>
                    </a:p>
                  </a:txBody>
                  <a:tcPr marL="9525" marR="9525" marT="9525" marB="0" anchor="b"/>
                </a:tc>
                <a:extLst>
                  <a:ext uri="{0D108BD9-81ED-4DB2-BD59-A6C34878D82A}">
                    <a16:rowId xmlns:a16="http://schemas.microsoft.com/office/drawing/2014/main" val="1988006198"/>
                  </a:ext>
                </a:extLst>
              </a:tr>
              <a:tr h="16050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nfkb_inhibitor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0.98721063</a:t>
                      </a:r>
                    </a:p>
                  </a:txBody>
                  <a:tcPr marL="9525" marR="9525" marT="9525" marB="0" anchor="b"/>
                </a:tc>
                <a:extLst>
                  <a:ext uri="{0D108BD9-81ED-4DB2-BD59-A6C34878D82A}">
                    <a16:rowId xmlns:a16="http://schemas.microsoft.com/office/drawing/2014/main" val="2960411510"/>
                  </a:ext>
                </a:extLst>
              </a:tr>
              <a:tr h="160502">
                <a:tc>
                  <a:txBody>
                    <a:bodyPr/>
                    <a:lstStyle/>
                    <a:p>
                      <a:pPr algn="l" fontAlgn="b"/>
                      <a:r>
                        <a:rPr lang="en-US" sz="1100" b="0" i="0" u="none" strike="noStrike">
                          <a:solidFill>
                            <a:srgbClr val="000000"/>
                          </a:solidFill>
                          <a:effectLst/>
                          <a:latin typeface="Calibri" panose="020F0502020204030204" pitchFamily="34" charset="0"/>
                        </a:rPr>
                        <a:t>id_018c5b9b7</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cdk_inhibitor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0.9790454</a:t>
                      </a:r>
                    </a:p>
                  </a:txBody>
                  <a:tcPr marL="9525" marR="9525" marT="9525" marB="0" anchor="b"/>
                </a:tc>
                <a:extLst>
                  <a:ext uri="{0D108BD9-81ED-4DB2-BD59-A6C34878D82A}">
                    <a16:rowId xmlns:a16="http://schemas.microsoft.com/office/drawing/2014/main" val="1765912414"/>
                  </a:ext>
                </a:extLst>
              </a:tr>
              <a:tr h="160502">
                <a:tc>
                  <a:txBody>
                    <a:bodyPr/>
                    <a:lstStyle/>
                    <a:p>
                      <a:pPr algn="l" fontAlgn="b"/>
                      <a:r>
                        <a:rPr lang="en-US" sz="1100" b="0" i="0" u="none" strike="noStrike">
                          <a:solidFill>
                            <a:srgbClr val="000000"/>
                          </a:solidFill>
                          <a:effectLst/>
                          <a:latin typeface="Calibri" panose="020F0502020204030204" pitchFamily="34" charset="0"/>
                        </a:rPr>
                        <a:t>id_06a60d4fa</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dna_inhibitor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0.24755485</a:t>
                      </a:r>
                    </a:p>
                  </a:txBody>
                  <a:tcPr marL="9525" marR="9525" marT="9525" marB="0" anchor="b"/>
                </a:tc>
                <a:extLst>
                  <a:ext uri="{0D108BD9-81ED-4DB2-BD59-A6C34878D82A}">
                    <a16:rowId xmlns:a16="http://schemas.microsoft.com/office/drawing/2014/main" val="3104248736"/>
                  </a:ext>
                </a:extLst>
              </a:tr>
              <a:tr h="160502">
                <a:tc>
                  <a:txBody>
                    <a:bodyPr/>
                    <a:lstStyle/>
                    <a:p>
                      <a:pPr algn="l" fontAlgn="b"/>
                      <a:r>
                        <a:rPr lang="en-US" sz="1100" b="0" i="0" u="none" strike="noStrike">
                          <a:solidFill>
                            <a:srgbClr val="000000"/>
                          </a:solidFill>
                          <a:effectLst/>
                          <a:latin typeface="Calibri" panose="020F0502020204030204" pitchFamily="34" charset="0"/>
                        </a:rPr>
                        <a:t>id_055448d77</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egfr_inhibitor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0.92779464</a:t>
                      </a:r>
                    </a:p>
                  </a:txBody>
                  <a:tcPr marL="9525" marR="9525" marT="9525" marB="0" anchor="b"/>
                </a:tc>
                <a:extLst>
                  <a:ext uri="{0D108BD9-81ED-4DB2-BD59-A6C34878D82A}">
                    <a16:rowId xmlns:a16="http://schemas.microsoft.com/office/drawing/2014/main" val="1407311091"/>
                  </a:ext>
                </a:extLst>
              </a:tr>
              <a:tr h="160502">
                <a:tc>
                  <a:txBody>
                    <a:bodyPr/>
                    <a:lstStyle/>
                    <a:p>
                      <a:pPr algn="l" fontAlgn="b"/>
                      <a:r>
                        <a:rPr lang="en-US" sz="1100" b="0" i="0" u="none" strike="noStrike">
                          <a:solidFill>
                            <a:srgbClr val="000000"/>
                          </a:solidFill>
                          <a:effectLst/>
                          <a:latin typeface="Calibri" panose="020F0502020204030204" pitchFamily="34" charset="0"/>
                        </a:rPr>
                        <a:t>id_04b3fec95</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hdac_inhibitor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0.91980636</a:t>
                      </a:r>
                    </a:p>
                  </a:txBody>
                  <a:tcPr marL="9525" marR="9525" marT="9525" marB="0" anchor="b"/>
                </a:tc>
                <a:extLst>
                  <a:ext uri="{0D108BD9-81ED-4DB2-BD59-A6C34878D82A}">
                    <a16:rowId xmlns:a16="http://schemas.microsoft.com/office/drawing/2014/main" val="2438118931"/>
                  </a:ext>
                </a:extLst>
              </a:tr>
              <a:tr h="160502">
                <a:tc>
                  <a:txBody>
                    <a:bodyPr/>
                    <a:lstStyle/>
                    <a:p>
                      <a:pPr algn="l" fontAlgn="b"/>
                      <a:r>
                        <a:rPr lang="en-US" sz="1100" b="0" i="0" u="none" strike="noStrike">
                          <a:solidFill>
                            <a:srgbClr val="000000"/>
                          </a:solidFill>
                          <a:effectLst/>
                          <a:latin typeface="Calibri" panose="020F0502020204030204" pitchFamily="34" charset="0"/>
                        </a:rPr>
                        <a:t>id_03b733bd6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vegfr_inhibitor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0.26993713</a:t>
                      </a:r>
                    </a:p>
                  </a:txBody>
                  <a:tcPr marL="9525" marR="9525" marT="9525" marB="0" anchor="b"/>
                </a:tc>
                <a:extLst>
                  <a:ext uri="{0D108BD9-81ED-4DB2-BD59-A6C34878D82A}">
                    <a16:rowId xmlns:a16="http://schemas.microsoft.com/office/drawing/2014/main" val="3365872650"/>
                  </a:ext>
                </a:extLst>
              </a:tr>
              <a:tr h="248907">
                <a:tc>
                  <a:txBody>
                    <a:bodyPr/>
                    <a:lstStyle/>
                    <a:p>
                      <a:pPr algn="l" fontAlgn="b"/>
                      <a:r>
                        <a:rPr lang="en-US" sz="1100" b="0" i="0" u="none" strike="noStrike">
                          <a:solidFill>
                            <a:srgbClr val="000000"/>
                          </a:solidFill>
                          <a:effectLst/>
                          <a:latin typeface="Calibri" panose="020F0502020204030204" pitchFamily="34" charset="0"/>
                        </a:rPr>
                        <a:t>id_035606e53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tgf-beta_receptor_inhibitor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0.8789313</a:t>
                      </a:r>
                    </a:p>
                  </a:txBody>
                  <a:tcPr marL="9525" marR="9525" marT="9525" marB="0" anchor="b"/>
                </a:tc>
                <a:extLst>
                  <a:ext uri="{0D108BD9-81ED-4DB2-BD59-A6C34878D82A}">
                    <a16:rowId xmlns:a16="http://schemas.microsoft.com/office/drawing/2014/main" val="1882901850"/>
                  </a:ext>
                </a:extLst>
              </a:tr>
              <a:tr h="16050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alk_inhibitor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0.3641437</a:t>
                      </a:r>
                    </a:p>
                  </a:txBody>
                  <a:tcPr marL="9525" marR="9525" marT="9525" marB="0" anchor="b"/>
                </a:tc>
                <a:extLst>
                  <a:ext uri="{0D108BD9-81ED-4DB2-BD59-A6C34878D82A}">
                    <a16:rowId xmlns:a16="http://schemas.microsoft.com/office/drawing/2014/main" val="1150610822"/>
                  </a:ext>
                </a:extLst>
              </a:tr>
              <a:tr h="248907">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gamma_secretase_inhibitor</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0.26930365</a:t>
                      </a:r>
                    </a:p>
                  </a:txBody>
                  <a:tcPr marL="9525" marR="9525" marT="9525" marB="0" anchor="b"/>
                </a:tc>
                <a:extLst>
                  <a:ext uri="{0D108BD9-81ED-4DB2-BD59-A6C34878D82A}">
                    <a16:rowId xmlns:a16="http://schemas.microsoft.com/office/drawing/2014/main" val="2864473929"/>
                  </a:ext>
                </a:extLst>
              </a:tr>
              <a:tr h="160502">
                <a:tc>
                  <a:txBody>
                    <a:bodyPr/>
                    <a:lstStyle/>
                    <a:p>
                      <a:pPr algn="l" fontAlgn="b"/>
                      <a:r>
                        <a:rPr lang="en-US" sz="1100" b="0" i="0" u="none" strike="noStrike">
                          <a:solidFill>
                            <a:srgbClr val="000000"/>
                          </a:solidFill>
                          <a:effectLst/>
                          <a:latin typeface="Calibri" panose="020F0502020204030204" pitchFamily="34" charset="0"/>
                        </a:rPr>
                        <a:t>id_030bc9cfa</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hmgcr_inhibitor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0.64416176</a:t>
                      </a:r>
                    </a:p>
                  </a:txBody>
                  <a:tcPr marL="9525" marR="9525" marT="9525" marB="0" anchor="b"/>
                </a:tc>
                <a:extLst>
                  <a:ext uri="{0D108BD9-81ED-4DB2-BD59-A6C34878D82A}">
                    <a16:rowId xmlns:a16="http://schemas.microsoft.com/office/drawing/2014/main" val="1168530008"/>
                  </a:ext>
                </a:extLst>
              </a:tr>
              <a:tr h="160502">
                <a:tc>
                  <a:txBody>
                    <a:bodyPr/>
                    <a:lstStyle/>
                    <a:p>
                      <a:pPr algn="l" fontAlgn="b"/>
                      <a:r>
                        <a:rPr lang="en-US" sz="1100" b="0" i="0" u="none" strike="noStrike">
                          <a:solidFill>
                            <a:srgbClr val="000000"/>
                          </a:solidFill>
                          <a:effectLst/>
                          <a:latin typeface="Calibri" panose="020F0502020204030204" pitchFamily="34" charset="0"/>
                        </a:rPr>
                        <a:t>id_022f34dc4</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dna_inhibitor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0.11644321</a:t>
                      </a:r>
                    </a:p>
                  </a:txBody>
                  <a:tcPr marL="9525" marR="9525" marT="9525" marB="0" anchor="b"/>
                </a:tc>
                <a:extLst>
                  <a:ext uri="{0D108BD9-81ED-4DB2-BD59-A6C34878D82A}">
                    <a16:rowId xmlns:a16="http://schemas.microsoft.com/office/drawing/2014/main" val="3541600842"/>
                  </a:ext>
                </a:extLst>
              </a:tr>
              <a:tr h="177501">
                <a:tc>
                  <a:txBody>
                    <a:bodyPr/>
                    <a:lstStyle/>
                    <a:p>
                      <a:pPr algn="l" fontAlgn="b"/>
                      <a:r>
                        <a:rPr lang="en-US" sz="1100" b="0" i="0" u="none" strike="noStrike">
                          <a:solidFill>
                            <a:srgbClr val="000000"/>
                          </a:solidFill>
                          <a:effectLst/>
                          <a:latin typeface="Calibri" panose="020F0502020204030204" pitchFamily="34" charset="0"/>
                        </a:rPr>
                        <a:t>id_02072e865</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proteasome_inhibitor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0.9843784</a:t>
                      </a:r>
                    </a:p>
                  </a:txBody>
                  <a:tcPr marL="9525" marR="9525" marT="9525" marB="0" anchor="b"/>
                </a:tc>
                <a:extLst>
                  <a:ext uri="{0D108BD9-81ED-4DB2-BD59-A6C34878D82A}">
                    <a16:rowId xmlns:a16="http://schemas.microsoft.com/office/drawing/2014/main" val="997415013"/>
                  </a:ext>
                </a:extLst>
              </a:tr>
              <a:tr h="16050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nfkb_inhibitor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0.9708481</a:t>
                      </a:r>
                    </a:p>
                  </a:txBody>
                  <a:tcPr marL="9525" marR="9525" marT="9525" marB="0" anchor="b"/>
                </a:tc>
                <a:extLst>
                  <a:ext uri="{0D108BD9-81ED-4DB2-BD59-A6C34878D82A}">
                    <a16:rowId xmlns:a16="http://schemas.microsoft.com/office/drawing/2014/main" val="2945837447"/>
                  </a:ext>
                </a:extLst>
              </a:tr>
              <a:tr h="248907">
                <a:tc>
                  <a:txBody>
                    <a:bodyPr/>
                    <a:lstStyle/>
                    <a:p>
                      <a:pPr algn="l" fontAlgn="b"/>
                      <a:r>
                        <a:rPr lang="en-US" sz="1100" b="0" i="0" u="none" strike="noStrike">
                          <a:solidFill>
                            <a:srgbClr val="000000"/>
                          </a:solidFill>
                          <a:effectLst/>
                          <a:latin typeface="Calibri" panose="020F0502020204030204" pitchFamily="34" charset="0"/>
                        </a:rPr>
                        <a:t>id_6f5e15fe6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tgf-beta_receptor_inhibitor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0.6570596</a:t>
                      </a:r>
                    </a:p>
                  </a:txBody>
                  <a:tcPr marL="9525" marR="9525" marT="9525" marB="0" anchor="b"/>
                </a:tc>
                <a:extLst>
                  <a:ext uri="{0D108BD9-81ED-4DB2-BD59-A6C34878D82A}">
                    <a16:rowId xmlns:a16="http://schemas.microsoft.com/office/drawing/2014/main" val="3378899875"/>
                  </a:ext>
                </a:extLst>
              </a:tr>
              <a:tr h="160502">
                <a:tc>
                  <a:txBody>
                    <a:bodyPr/>
                    <a:lstStyle/>
                    <a:p>
                      <a:pPr algn="l" fontAlgn="b"/>
                      <a:r>
                        <a:rPr lang="en-US" sz="1100" b="0" i="0" u="none" strike="noStrike">
                          <a:solidFill>
                            <a:srgbClr val="000000"/>
                          </a:solidFill>
                          <a:effectLst/>
                          <a:latin typeface="Calibri" panose="020F0502020204030204" pitchFamily="34" charset="0"/>
                        </a:rPr>
                        <a:t>id_6f5e15fe6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alk_inhibitor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0.34303913</a:t>
                      </a:r>
                    </a:p>
                  </a:txBody>
                  <a:tcPr marL="9525" marR="9525" marT="9525" marB="0" anchor="b"/>
                </a:tc>
                <a:extLst>
                  <a:ext uri="{0D108BD9-81ED-4DB2-BD59-A6C34878D82A}">
                    <a16:rowId xmlns:a16="http://schemas.microsoft.com/office/drawing/2014/main" val="347859648"/>
                  </a:ext>
                </a:extLst>
              </a:tr>
              <a:tr h="177501">
                <a:tc>
                  <a:txBody>
                    <a:bodyPr/>
                    <a:lstStyle/>
                    <a:p>
                      <a:pPr algn="l" fontAlgn="b"/>
                      <a:r>
                        <a:rPr lang="en-US" sz="1100" b="0" i="0" u="none" strike="noStrike">
                          <a:solidFill>
                            <a:srgbClr val="000000"/>
                          </a:solidFill>
                          <a:effectLst/>
                          <a:latin typeface="Calibri" panose="020F0502020204030204" pitchFamily="34" charset="0"/>
                        </a:rPr>
                        <a:t>id_6f7932969</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topoisomerase_inhibitor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0.65674645</a:t>
                      </a:r>
                    </a:p>
                  </a:txBody>
                  <a:tcPr marL="9525" marR="9525" marT="9525" marB="0" anchor="b"/>
                </a:tc>
                <a:extLst>
                  <a:ext uri="{0D108BD9-81ED-4DB2-BD59-A6C34878D82A}">
                    <a16:rowId xmlns:a16="http://schemas.microsoft.com/office/drawing/2014/main" val="35992062"/>
                  </a:ext>
                </a:extLst>
              </a:tr>
              <a:tr h="160502">
                <a:tc>
                  <a:txBody>
                    <a:bodyPr/>
                    <a:lstStyle/>
                    <a:p>
                      <a:pPr algn="l" fontAlgn="b"/>
                      <a:r>
                        <a:rPr lang="en-US" sz="1100" b="0" i="0" u="none" strike="noStrike">
                          <a:solidFill>
                            <a:srgbClr val="000000"/>
                          </a:solidFill>
                          <a:effectLst/>
                          <a:latin typeface="Calibri" panose="020F0502020204030204" pitchFamily="34" charset="0"/>
                        </a:rPr>
                        <a:t>id_6ff704112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mtor_inhibitor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0.74578285</a:t>
                      </a:r>
                    </a:p>
                  </a:txBody>
                  <a:tcPr marL="9525" marR="9525" marT="9525" marB="0" anchor="b"/>
                </a:tc>
                <a:extLst>
                  <a:ext uri="{0D108BD9-81ED-4DB2-BD59-A6C34878D82A}">
                    <a16:rowId xmlns:a16="http://schemas.microsoft.com/office/drawing/2014/main" val="2851691699"/>
                  </a:ext>
                </a:extLst>
              </a:tr>
              <a:tr h="16050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pi3k_inhibitor</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0.68304753</a:t>
                      </a:r>
                    </a:p>
                  </a:txBody>
                  <a:tcPr marL="9525" marR="9525" marT="9525" marB="0" anchor="b"/>
                </a:tc>
                <a:extLst>
                  <a:ext uri="{0D108BD9-81ED-4DB2-BD59-A6C34878D82A}">
                    <a16:rowId xmlns:a16="http://schemas.microsoft.com/office/drawing/2014/main" val="3012893759"/>
                  </a:ext>
                </a:extLst>
              </a:tr>
              <a:tr h="160502">
                <a:tc>
                  <a:txBody>
                    <a:bodyPr/>
                    <a:lstStyle/>
                    <a:p>
                      <a:pPr algn="l" fontAlgn="b"/>
                      <a:r>
                        <a:rPr lang="en-US" sz="1100" b="0" i="0" u="none" strike="noStrike">
                          <a:solidFill>
                            <a:srgbClr val="000000"/>
                          </a:solidFill>
                          <a:effectLst/>
                          <a:latin typeface="Calibri" panose="020F0502020204030204" pitchFamily="34" charset="0"/>
                        </a:rPr>
                        <a:t>id_703654423</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hdac_inhibitor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0.97919786</a:t>
                      </a:r>
                    </a:p>
                  </a:txBody>
                  <a:tcPr marL="9525" marR="9525" marT="9525" marB="0" anchor="b"/>
                </a:tc>
                <a:extLst>
                  <a:ext uri="{0D108BD9-81ED-4DB2-BD59-A6C34878D82A}">
                    <a16:rowId xmlns:a16="http://schemas.microsoft.com/office/drawing/2014/main" val="1188103828"/>
                  </a:ext>
                </a:extLst>
              </a:tr>
              <a:tr h="312375">
                <a:tc>
                  <a:txBody>
                    <a:bodyPr/>
                    <a:lstStyle/>
                    <a:p>
                      <a:pPr algn="l" fontAlgn="b"/>
                      <a:r>
                        <a:rPr lang="en-US" sz="1100" b="0" i="0" u="none" strike="noStrike">
                          <a:solidFill>
                            <a:srgbClr val="000000"/>
                          </a:solidFill>
                          <a:effectLst/>
                          <a:latin typeface="Calibri" panose="020F0502020204030204" pitchFamily="34" charset="0"/>
                        </a:rPr>
                        <a:t>id_703c36be0</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adrenergic_receptor_agonist</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0.34125698</a:t>
                      </a:r>
                    </a:p>
                  </a:txBody>
                  <a:tcPr marL="9525" marR="9525" marT="9525" marB="0" anchor="b"/>
                </a:tc>
                <a:extLst>
                  <a:ext uri="{0D108BD9-81ED-4DB2-BD59-A6C34878D82A}">
                    <a16:rowId xmlns:a16="http://schemas.microsoft.com/office/drawing/2014/main" val="2048005421"/>
                  </a:ext>
                </a:extLst>
              </a:tr>
              <a:tr h="160502">
                <a:tc>
                  <a:txBody>
                    <a:bodyPr/>
                    <a:lstStyle/>
                    <a:p>
                      <a:pPr algn="l" fontAlgn="b"/>
                      <a:r>
                        <a:rPr lang="en-US" sz="1100" b="0" i="0" u="none" strike="noStrike">
                          <a:solidFill>
                            <a:srgbClr val="000000"/>
                          </a:solidFill>
                          <a:effectLst/>
                          <a:latin typeface="Calibri" panose="020F0502020204030204" pitchFamily="34" charset="0"/>
                        </a:rPr>
                        <a:t>id_7048b93d8</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egfr_inhibitor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0.9909614</a:t>
                      </a:r>
                    </a:p>
                  </a:txBody>
                  <a:tcPr marL="9525" marR="9525" marT="9525" marB="0" anchor="b"/>
                </a:tc>
                <a:extLst>
                  <a:ext uri="{0D108BD9-81ED-4DB2-BD59-A6C34878D82A}">
                    <a16:rowId xmlns:a16="http://schemas.microsoft.com/office/drawing/2014/main" val="3219796393"/>
                  </a:ext>
                </a:extLst>
              </a:tr>
              <a:tr h="160502">
                <a:tc>
                  <a:txBody>
                    <a:bodyPr/>
                    <a:lstStyle/>
                    <a:p>
                      <a:pPr algn="l" fontAlgn="b"/>
                      <a:r>
                        <a:rPr lang="en-US" sz="1100" b="0" i="0" u="none" strike="noStrike">
                          <a:solidFill>
                            <a:srgbClr val="000000"/>
                          </a:solidFill>
                          <a:effectLst/>
                          <a:latin typeface="Calibri" panose="020F0502020204030204" pitchFamily="34" charset="0"/>
                        </a:rPr>
                        <a:t>id_70a7b102d</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mdm_inhibitor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0.14999908</a:t>
                      </a:r>
                    </a:p>
                  </a:txBody>
                  <a:tcPr marL="9525" marR="9525" marT="9525" marB="0" anchor="b"/>
                </a:tc>
                <a:extLst>
                  <a:ext uri="{0D108BD9-81ED-4DB2-BD59-A6C34878D82A}">
                    <a16:rowId xmlns:a16="http://schemas.microsoft.com/office/drawing/2014/main" val="571354342"/>
                  </a:ext>
                </a:extLst>
              </a:tr>
              <a:tr h="160502">
                <a:tc>
                  <a:txBody>
                    <a:bodyPr/>
                    <a:lstStyle/>
                    <a:p>
                      <a:pPr algn="l" fontAlgn="b"/>
                      <a:r>
                        <a:rPr lang="en-US" sz="1100" b="0" i="0" u="none" strike="noStrike">
                          <a:solidFill>
                            <a:srgbClr val="000000"/>
                          </a:solidFill>
                          <a:effectLst/>
                          <a:latin typeface="Calibri" panose="020F0502020204030204" pitchFamily="34" charset="0"/>
                        </a:rPr>
                        <a:t>id_70ca90e6b</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raf_inhibitor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0.9992136</a:t>
                      </a:r>
                    </a:p>
                  </a:txBody>
                  <a:tcPr marL="9525" marR="9525" marT="9525" marB="0" anchor="b"/>
                </a:tc>
                <a:extLst>
                  <a:ext uri="{0D108BD9-81ED-4DB2-BD59-A6C34878D82A}">
                    <a16:rowId xmlns:a16="http://schemas.microsoft.com/office/drawing/2014/main" val="572364121"/>
                  </a:ext>
                </a:extLst>
              </a:tr>
              <a:tr h="160502">
                <a:tc>
                  <a:txBody>
                    <a:bodyPr/>
                    <a:lstStyle/>
                    <a:p>
                      <a:pPr algn="l" fontAlgn="b"/>
                      <a:r>
                        <a:rPr lang="en-US" sz="1100" b="0" i="0" u="none" strike="noStrike">
                          <a:solidFill>
                            <a:srgbClr val="000000"/>
                          </a:solidFill>
                          <a:effectLst/>
                          <a:latin typeface="Calibri" panose="020F0502020204030204" pitchFamily="34" charset="0"/>
                        </a:rPr>
                        <a:t>id_71ec39916</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egfr_inhibitor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0.962814</a:t>
                      </a:r>
                    </a:p>
                  </a:txBody>
                  <a:tcPr marL="9525" marR="9525" marT="9525" marB="0" anchor="b"/>
                </a:tc>
                <a:extLst>
                  <a:ext uri="{0D108BD9-81ED-4DB2-BD59-A6C34878D82A}">
                    <a16:rowId xmlns:a16="http://schemas.microsoft.com/office/drawing/2014/main" val="1248530652"/>
                  </a:ext>
                </a:extLst>
              </a:tr>
              <a:tr h="160502">
                <a:tc>
                  <a:txBody>
                    <a:bodyPr/>
                    <a:lstStyle/>
                    <a:p>
                      <a:pPr algn="l" fontAlgn="b"/>
                      <a:r>
                        <a:rPr lang="en-US" sz="1100" b="0" i="0" u="none" strike="noStrike">
                          <a:solidFill>
                            <a:srgbClr val="000000"/>
                          </a:solidFill>
                          <a:effectLst/>
                          <a:latin typeface="Calibri" panose="020F0502020204030204" pitchFamily="34" charset="0"/>
                        </a:rPr>
                        <a:t>id_7271eea4a</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mtor_inhibitor</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0.6727682</a:t>
                      </a:r>
                    </a:p>
                  </a:txBody>
                  <a:tcPr marL="9525" marR="9525" marT="9525" marB="0" anchor="b"/>
                </a:tc>
                <a:extLst>
                  <a:ext uri="{0D108BD9-81ED-4DB2-BD59-A6C34878D82A}">
                    <a16:rowId xmlns:a16="http://schemas.microsoft.com/office/drawing/2014/main" val="3113967458"/>
                  </a:ext>
                </a:extLst>
              </a:tr>
              <a:tr h="16050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pi3k_inhibitor</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0.10857824</a:t>
                      </a:r>
                    </a:p>
                  </a:txBody>
                  <a:tcPr marL="9525" marR="9525" marT="9525" marB="0" anchor="b"/>
                </a:tc>
                <a:extLst>
                  <a:ext uri="{0D108BD9-81ED-4DB2-BD59-A6C34878D82A}">
                    <a16:rowId xmlns:a16="http://schemas.microsoft.com/office/drawing/2014/main" val="473358743"/>
                  </a:ext>
                </a:extLst>
              </a:tr>
            </a:tbl>
          </a:graphicData>
        </a:graphic>
      </p:graphicFrame>
    </p:spTree>
    <p:extLst>
      <p:ext uri="{BB962C8B-B14F-4D97-AF65-F5344CB8AC3E}">
        <p14:creationId xmlns:p14="http://schemas.microsoft.com/office/powerpoint/2010/main" val="151191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F7145DA2-79EB-4B4B-B9B3-74ABE02DC4BD}"/>
              </a:ext>
            </a:extLst>
          </p:cNvPr>
          <p:cNvSpPr txBox="1">
            <a:spLocks/>
          </p:cNvSpPr>
          <p:nvPr/>
        </p:nvSpPr>
        <p:spPr>
          <a:xfrm>
            <a:off x="2250765" y="791461"/>
            <a:ext cx="948422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t>Next Steps</a:t>
            </a:r>
          </a:p>
        </p:txBody>
      </p:sp>
      <p:sp>
        <p:nvSpPr>
          <p:cNvPr id="13" name="Content Placeholder 3">
            <a:extLst>
              <a:ext uri="{FF2B5EF4-FFF2-40B4-BE49-F238E27FC236}">
                <a16:creationId xmlns:a16="http://schemas.microsoft.com/office/drawing/2014/main" id="{C1491E06-CDCE-421F-A105-D7A8C63D8806}"/>
              </a:ext>
            </a:extLst>
          </p:cNvPr>
          <p:cNvSpPr>
            <a:spLocks noGrp="1"/>
          </p:cNvSpPr>
          <p:nvPr>
            <p:ph idx="1"/>
          </p:nvPr>
        </p:nvSpPr>
        <p:spPr>
          <a:xfrm>
            <a:off x="769451" y="2290372"/>
            <a:ext cx="5154196" cy="4070548"/>
          </a:xfrm>
        </p:spPr>
        <p:txBody>
          <a:bodyPr>
            <a:noAutofit/>
          </a:bodyPr>
          <a:lstStyle/>
          <a:p>
            <a:r>
              <a:rPr lang="en-US" sz="1600" dirty="0"/>
              <a:t>Future versions could be trained on much wider chemical libraries (there were a fair number of classes of drugs which only had a couple samples each)</a:t>
            </a:r>
          </a:p>
          <a:p>
            <a:r>
              <a:rPr lang="en-US" sz="1600" dirty="0"/>
              <a:t>Deploying should wait until preprocess schema released</a:t>
            </a:r>
          </a:p>
          <a:p>
            <a:r>
              <a:rPr lang="en-US" sz="1600" dirty="0"/>
              <a:t>Once preprocessing schema is released can combine that with the existing script to automate the process</a:t>
            </a:r>
          </a:p>
          <a:p>
            <a:r>
              <a:rPr lang="en-US" sz="1600" dirty="0" err="1"/>
              <a:t>TabNet</a:t>
            </a:r>
            <a:r>
              <a:rPr lang="en-US" sz="1600" dirty="0"/>
              <a:t> is quick and easy to implement, with fantastic results, which can be readily applied to a wide range of problems</a:t>
            </a:r>
          </a:p>
          <a:p>
            <a:r>
              <a:rPr lang="en-US" sz="1600" dirty="0"/>
              <a:t>Robust results</a:t>
            </a:r>
          </a:p>
          <a:p>
            <a:r>
              <a:rPr lang="en-US" sz="1600" dirty="0"/>
              <a:t>Generalizable to a ton of problems – it beats </a:t>
            </a:r>
            <a:r>
              <a:rPr lang="en-US" sz="1600" dirty="0" err="1"/>
              <a:t>XGBoost</a:t>
            </a:r>
            <a:r>
              <a:rPr lang="en-US" sz="1600" dirty="0"/>
              <a:t>, </a:t>
            </a:r>
            <a:r>
              <a:rPr lang="en-US" sz="1600" dirty="0" err="1"/>
              <a:t>LightGBM</a:t>
            </a:r>
            <a:r>
              <a:rPr lang="en-US" sz="1600" dirty="0"/>
              <a:t>, and </a:t>
            </a:r>
            <a:r>
              <a:rPr lang="en-US" sz="1600" dirty="0" err="1"/>
              <a:t>CatBoost</a:t>
            </a:r>
            <a:r>
              <a:rPr lang="en-US" sz="1600" dirty="0"/>
              <a:t> in their own domains, by significant amounts, while not being too much more computationally expensive</a:t>
            </a:r>
          </a:p>
          <a:p>
            <a:r>
              <a:rPr lang="en-US" sz="1600" dirty="0"/>
              <a:t>Potential is endless – cancer research, better painkillers, anti-depressants, </a:t>
            </a:r>
            <a:r>
              <a:rPr lang="en-US" sz="1600" dirty="0" err="1"/>
              <a:t>etc</a:t>
            </a:r>
            <a:endParaRPr lang="en-US" sz="1600" dirty="0"/>
          </a:p>
        </p:txBody>
      </p:sp>
      <p:pic>
        <p:nvPicPr>
          <p:cNvPr id="10" name="Picture 9" descr="A picture containing jellyfish, hydrozoan&#10;&#10;Description automatically generated">
            <a:extLst>
              <a:ext uri="{FF2B5EF4-FFF2-40B4-BE49-F238E27FC236}">
                <a16:creationId xmlns:a16="http://schemas.microsoft.com/office/drawing/2014/main" id="{CA08B4B2-DBEC-4F65-8CCF-60655E240662}"/>
              </a:ext>
            </a:extLst>
          </p:cNvPr>
          <p:cNvPicPr>
            <a:picLocks noChangeAspect="1"/>
          </p:cNvPicPr>
          <p:nvPr/>
        </p:nvPicPr>
        <p:blipFill rotWithShape="1">
          <a:blip r:embed="rId3">
            <a:extLst>
              <a:ext uri="{28A0092B-C50C-407E-A947-70E740481C1C}">
                <a14:useLocalDpi xmlns:a14="http://schemas.microsoft.com/office/drawing/2010/main" val="0"/>
              </a:ext>
            </a:extLst>
          </a:blip>
          <a:srcRect l="25014" r="1" b="1"/>
          <a:stretch/>
        </p:blipFill>
        <p:spPr>
          <a:xfrm>
            <a:off x="5935302" y="1027774"/>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87506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22342-DCBA-4C0E-BEE1-195725F23AF7}"/>
              </a:ext>
            </a:extLst>
          </p:cNvPr>
          <p:cNvSpPr>
            <a:spLocks noGrp="1"/>
          </p:cNvSpPr>
          <p:nvPr>
            <p:ph type="title"/>
          </p:nvPr>
        </p:nvSpPr>
        <p:spPr>
          <a:xfrm>
            <a:off x="2210936" y="844486"/>
            <a:ext cx="9484225" cy="1461778"/>
          </a:xfrm>
        </p:spPr>
        <p:txBody>
          <a:bodyPr vert="horz" lIns="91440" tIns="45720" rIns="91440" bIns="45720" rtlCol="0" anchor="ctr">
            <a:normAutofit/>
          </a:bodyPr>
          <a:lstStyle/>
          <a:p>
            <a:r>
              <a:rPr lang="en-US" sz="4000" b="1" dirty="0"/>
              <a:t>Drug Discovery</a:t>
            </a:r>
            <a:endParaRPr lang="en-US" sz="4000" dirty="0"/>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 name="Content Placeholder 3">
            <a:extLst>
              <a:ext uri="{FF2B5EF4-FFF2-40B4-BE49-F238E27FC236}">
                <a16:creationId xmlns:a16="http://schemas.microsoft.com/office/drawing/2014/main" id="{7BD84714-EE19-45CC-9A37-E82D2C0540C0}"/>
              </a:ext>
            </a:extLst>
          </p:cNvPr>
          <p:cNvSpPr>
            <a:spLocks noGrp="1"/>
          </p:cNvSpPr>
          <p:nvPr>
            <p:ph idx="1"/>
          </p:nvPr>
        </p:nvSpPr>
        <p:spPr>
          <a:xfrm>
            <a:off x="769451" y="2506662"/>
            <a:ext cx="5530865" cy="4351338"/>
          </a:xfrm>
        </p:spPr>
        <p:txBody>
          <a:bodyPr>
            <a:normAutofit lnSpcReduction="10000"/>
          </a:bodyPr>
          <a:lstStyle/>
          <a:p>
            <a:r>
              <a:rPr lang="en-US" sz="2800" dirty="0"/>
              <a:t>Historical – isolation and synthesis of active compounds in traditional remedies</a:t>
            </a:r>
          </a:p>
          <a:p>
            <a:endParaRPr lang="en-US" sz="2800" dirty="0"/>
          </a:p>
          <a:p>
            <a:r>
              <a:rPr lang="en-US" sz="2800" dirty="0"/>
              <a:t>Rational: 60s, start with the end in mind</a:t>
            </a:r>
          </a:p>
          <a:p>
            <a:endParaRPr lang="en-US" sz="2800" dirty="0"/>
          </a:p>
          <a:p>
            <a:r>
              <a:rPr lang="en-US" sz="2800" dirty="0"/>
              <a:t>Current – high throughput assays, genetic sequencing, large chemical libraries</a:t>
            </a:r>
            <a:endParaRPr lang="en-US" dirty="0"/>
          </a:p>
        </p:txBody>
      </p:sp>
      <p:pic>
        <p:nvPicPr>
          <p:cNvPr id="12" name="Picture 11" descr="A picture containing indoor, person, microscope&#10;&#10;Description automatically generated">
            <a:extLst>
              <a:ext uri="{FF2B5EF4-FFF2-40B4-BE49-F238E27FC236}">
                <a16:creationId xmlns:a16="http://schemas.microsoft.com/office/drawing/2014/main" id="{4BD31381-192B-4D8D-94B2-47A211332E96}"/>
              </a:ext>
            </a:extLst>
          </p:cNvPr>
          <p:cNvPicPr>
            <a:picLocks noChangeAspect="1"/>
          </p:cNvPicPr>
          <p:nvPr/>
        </p:nvPicPr>
        <p:blipFill rotWithShape="1">
          <a:blip r:embed="rId3">
            <a:extLst>
              <a:ext uri="{28A0092B-C50C-407E-A947-70E740481C1C}">
                <a14:useLocalDpi xmlns:a14="http://schemas.microsoft.com/office/drawing/2010/main" val="0"/>
              </a:ext>
            </a:extLst>
          </a:blip>
          <a:srcRect l="341" r="16459" b="-2"/>
          <a:stretch/>
        </p:blipFill>
        <p:spPr>
          <a:xfrm>
            <a:off x="7611184" y="1157054"/>
            <a:ext cx="2112643" cy="1904440"/>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3" name="Picture 12" descr="A picture containing text, person, indoor, kitchen&#10;&#10;Description automatically generated">
            <a:extLst>
              <a:ext uri="{FF2B5EF4-FFF2-40B4-BE49-F238E27FC236}">
                <a16:creationId xmlns:a16="http://schemas.microsoft.com/office/drawing/2014/main" id="{46DE0E7E-C077-4B1F-8E61-55003B5F9088}"/>
              </a:ext>
            </a:extLst>
          </p:cNvPr>
          <p:cNvPicPr>
            <a:picLocks noChangeAspect="1"/>
          </p:cNvPicPr>
          <p:nvPr/>
        </p:nvPicPr>
        <p:blipFill rotWithShape="1">
          <a:blip r:embed="rId4">
            <a:extLst>
              <a:ext uri="{28A0092B-C50C-407E-A947-70E740481C1C}">
                <a14:useLocalDpi xmlns:a14="http://schemas.microsoft.com/office/drawing/2010/main" val="0"/>
              </a:ext>
            </a:extLst>
          </a:blip>
          <a:srcRect t="1714" b="26464"/>
          <a:stretch/>
        </p:blipFill>
        <p:spPr>
          <a:xfrm>
            <a:off x="8284572" y="1942476"/>
            <a:ext cx="3872110" cy="3391476"/>
          </a:xfrm>
          <a:custGeom>
            <a:avLst/>
            <a:gdLst/>
            <a:ahLst/>
            <a:cxnLst/>
            <a:rect l="l" t="t" r="r" b="b"/>
            <a:pathLst>
              <a:path w="5249321" h="4597738">
                <a:moveTo>
                  <a:pt x="1937803" y="0"/>
                </a:moveTo>
                <a:lnTo>
                  <a:pt x="2075306" y="0"/>
                </a:lnTo>
                <a:cubicBezTo>
                  <a:pt x="3756720" y="0"/>
                  <a:pt x="3756720" y="0"/>
                  <a:pt x="3756720" y="0"/>
                </a:cubicBezTo>
                <a:cubicBezTo>
                  <a:pt x="3871017" y="0"/>
                  <a:pt x="4018934" y="79730"/>
                  <a:pt x="4079444" y="179392"/>
                </a:cubicBezTo>
                <a:cubicBezTo>
                  <a:pt x="5208980" y="2112834"/>
                  <a:pt x="5208980" y="2112834"/>
                  <a:pt x="5208980" y="2112834"/>
                </a:cubicBezTo>
                <a:cubicBezTo>
                  <a:pt x="5262769" y="2219140"/>
                  <a:pt x="5262769" y="2378598"/>
                  <a:pt x="5208980" y="2484906"/>
                </a:cubicBezTo>
                <a:cubicBezTo>
                  <a:pt x="4079444" y="4418346"/>
                  <a:pt x="4079444" y="4418346"/>
                  <a:pt x="4079444" y="4418346"/>
                </a:cubicBezTo>
                <a:cubicBezTo>
                  <a:pt x="4018934" y="4518010"/>
                  <a:pt x="3871017" y="4597738"/>
                  <a:pt x="3756720" y="4597738"/>
                </a:cubicBezTo>
                <a:lnTo>
                  <a:pt x="1497645" y="4597738"/>
                </a:lnTo>
                <a:cubicBezTo>
                  <a:pt x="1376624" y="4597738"/>
                  <a:pt x="1228709" y="4518010"/>
                  <a:pt x="1174922" y="4418346"/>
                </a:cubicBezTo>
                <a:cubicBezTo>
                  <a:pt x="45385" y="2484906"/>
                  <a:pt x="45385" y="2484906"/>
                  <a:pt x="45385" y="2484906"/>
                </a:cubicBezTo>
                <a:cubicBezTo>
                  <a:pt x="-15128" y="2378598"/>
                  <a:pt x="-15128" y="2219140"/>
                  <a:pt x="45385" y="2112834"/>
                </a:cubicBezTo>
                <a:cubicBezTo>
                  <a:pt x="115981" y="1991994"/>
                  <a:pt x="182165" y="1878706"/>
                  <a:pt x="244212" y="1772499"/>
                </a:cubicBezTo>
                <a:lnTo>
                  <a:pt x="329190" y="1627041"/>
                </a:lnTo>
                <a:lnTo>
                  <a:pt x="1398074" y="1627041"/>
                </a:lnTo>
                <a:cubicBezTo>
                  <a:pt x="1456729" y="1627041"/>
                  <a:pt x="1532637" y="1586126"/>
                  <a:pt x="1563690" y="1534980"/>
                </a:cubicBezTo>
                <a:cubicBezTo>
                  <a:pt x="1563690" y="1534980"/>
                  <a:pt x="1563690" y="1534980"/>
                  <a:pt x="2143347" y="542774"/>
                </a:cubicBezTo>
                <a:cubicBezTo>
                  <a:pt x="2170950" y="488219"/>
                  <a:pt x="2170950" y="406388"/>
                  <a:pt x="2143347" y="351833"/>
                </a:cubicBezTo>
                <a:cubicBezTo>
                  <a:pt x="2143347" y="351833"/>
                  <a:pt x="2143347" y="351833"/>
                  <a:pt x="1954987" y="29414"/>
                </a:cubicBezTo>
                <a:close/>
              </a:path>
            </a:pathLst>
          </a:custGeom>
        </p:spPr>
      </p:pic>
      <p:pic>
        <p:nvPicPr>
          <p:cNvPr id="14" name="Picture 13">
            <a:extLst>
              <a:ext uri="{FF2B5EF4-FFF2-40B4-BE49-F238E27FC236}">
                <a16:creationId xmlns:a16="http://schemas.microsoft.com/office/drawing/2014/main" id="{BD389BDC-1E2C-494C-B560-729CD8C40268}"/>
              </a:ext>
            </a:extLst>
          </p:cNvPr>
          <p:cNvPicPr>
            <a:picLocks noChangeAspect="1"/>
          </p:cNvPicPr>
          <p:nvPr/>
        </p:nvPicPr>
        <p:blipFill rotWithShape="1">
          <a:blip r:embed="rId5">
            <a:extLst>
              <a:ext uri="{28A0092B-C50C-407E-A947-70E740481C1C}">
                <a14:useLocalDpi xmlns:a14="http://schemas.microsoft.com/office/drawing/2010/main" val="0"/>
              </a:ext>
            </a:extLst>
          </a:blip>
          <a:srcRect t="10516" r="4" b="32019"/>
          <a:stretch/>
        </p:blipFill>
        <p:spPr>
          <a:xfrm>
            <a:off x="6874925" y="3896805"/>
            <a:ext cx="1792581" cy="1615920"/>
          </a:xfrm>
          <a:custGeom>
            <a:avLst/>
            <a:gdLst/>
            <a:ahLst/>
            <a:cxnLst/>
            <a:rect l="l" t="t" r="r" b="b"/>
            <a:pathLst>
              <a:path w="1792581" h="1615920">
                <a:moveTo>
                  <a:pt x="511427" y="0"/>
                </a:moveTo>
                <a:cubicBezTo>
                  <a:pt x="1282876" y="0"/>
                  <a:pt x="1282876" y="0"/>
                  <a:pt x="1282876" y="0"/>
                </a:cubicBezTo>
                <a:cubicBezTo>
                  <a:pt x="1321907" y="0"/>
                  <a:pt x="1372419" y="28022"/>
                  <a:pt x="1393082" y="63050"/>
                </a:cubicBezTo>
                <a:cubicBezTo>
                  <a:pt x="1778805" y="742576"/>
                  <a:pt x="1778805" y="742576"/>
                  <a:pt x="1778805" y="742576"/>
                </a:cubicBezTo>
                <a:cubicBezTo>
                  <a:pt x="1797173" y="779939"/>
                  <a:pt x="1797173" y="835982"/>
                  <a:pt x="1778805" y="873345"/>
                </a:cubicBezTo>
                <a:cubicBezTo>
                  <a:pt x="1393082" y="1552872"/>
                  <a:pt x="1393082" y="1552872"/>
                  <a:pt x="1393082" y="1552872"/>
                </a:cubicBezTo>
                <a:cubicBezTo>
                  <a:pt x="1372419" y="1587899"/>
                  <a:pt x="1321907" y="1615920"/>
                  <a:pt x="1282876" y="1615920"/>
                </a:cubicBezTo>
                <a:lnTo>
                  <a:pt x="511427" y="1615920"/>
                </a:lnTo>
                <a:cubicBezTo>
                  <a:pt x="470101" y="1615920"/>
                  <a:pt x="419590" y="1587899"/>
                  <a:pt x="401222" y="1552872"/>
                </a:cubicBezTo>
                <a:cubicBezTo>
                  <a:pt x="15498" y="873345"/>
                  <a:pt x="15498" y="873345"/>
                  <a:pt x="15498" y="873345"/>
                </a:cubicBezTo>
                <a:cubicBezTo>
                  <a:pt x="-5166" y="835982"/>
                  <a:pt x="-5166" y="779939"/>
                  <a:pt x="15498" y="742576"/>
                </a:cubicBezTo>
                <a:cubicBezTo>
                  <a:pt x="401222" y="63050"/>
                  <a:pt x="401222" y="63050"/>
                  <a:pt x="401222" y="63050"/>
                </a:cubicBezTo>
                <a:cubicBezTo>
                  <a:pt x="419590" y="28022"/>
                  <a:pt x="470101" y="0"/>
                  <a:pt x="511427" y="0"/>
                </a:cubicBezTo>
                <a:close/>
              </a:path>
            </a:pathLst>
          </a:custGeom>
        </p:spPr>
      </p:pic>
    </p:spTree>
    <p:extLst>
      <p:ext uri="{BB962C8B-B14F-4D97-AF65-F5344CB8AC3E}">
        <p14:creationId xmlns:p14="http://schemas.microsoft.com/office/powerpoint/2010/main" val="316608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22342-DCBA-4C0E-BEE1-195725F23AF7}"/>
              </a:ext>
            </a:extLst>
          </p:cNvPr>
          <p:cNvSpPr>
            <a:spLocks noGrp="1"/>
          </p:cNvSpPr>
          <p:nvPr>
            <p:ph type="title"/>
          </p:nvPr>
        </p:nvSpPr>
        <p:spPr>
          <a:xfrm>
            <a:off x="2210936" y="844486"/>
            <a:ext cx="9484225" cy="1461778"/>
          </a:xfrm>
        </p:spPr>
        <p:txBody>
          <a:bodyPr vert="horz" lIns="91440" tIns="45720" rIns="91440" bIns="45720" rtlCol="0" anchor="ctr">
            <a:normAutofit/>
          </a:bodyPr>
          <a:lstStyle/>
          <a:p>
            <a:r>
              <a:rPr lang="en-US" sz="4000" b="1" dirty="0"/>
              <a:t>Discovery                  /           Development</a:t>
            </a:r>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Content Placeholder 3">
            <a:extLst>
              <a:ext uri="{FF2B5EF4-FFF2-40B4-BE49-F238E27FC236}">
                <a16:creationId xmlns:a16="http://schemas.microsoft.com/office/drawing/2014/main" id="{98D0250D-3DFC-4879-A3F3-D97CB60CC30E}"/>
              </a:ext>
            </a:extLst>
          </p:cNvPr>
          <p:cNvSpPr>
            <a:spLocks noGrp="1"/>
          </p:cNvSpPr>
          <p:nvPr>
            <p:ph idx="1"/>
          </p:nvPr>
        </p:nvSpPr>
        <p:spPr>
          <a:xfrm>
            <a:off x="564176" y="3155013"/>
            <a:ext cx="5280698" cy="3064046"/>
          </a:xfrm>
        </p:spPr>
        <p:txBody>
          <a:bodyPr>
            <a:normAutofit/>
          </a:bodyPr>
          <a:lstStyle/>
          <a:p>
            <a:pPr marL="0" marR="0" lvl="0" indent="0" algn="l" defTabSz="914400" rtl="0" eaLnBrk="1" fontAlgn="auto" latinLnBrk="0" hangingPunct="1">
              <a:lnSpc>
                <a:spcPct val="100000"/>
              </a:lnSpc>
              <a:spcBef>
                <a:spcPts val="0"/>
              </a:spcBef>
              <a:spcAft>
                <a:spcPts val="600"/>
              </a:spcAft>
              <a:buClrTx/>
              <a:buSz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Targeting</a:t>
            </a:r>
          </a:p>
          <a:p>
            <a:pPr marL="285750" indent="-285750">
              <a:spcAft>
                <a:spcPts val="600"/>
              </a:spcAft>
              <a:buFontTx/>
              <a:buChar char="-"/>
              <a:defRPr/>
            </a:pPr>
            <a:r>
              <a:rPr lang="en-US" sz="2000" dirty="0"/>
              <a:t>Select a naturally occurring cellular or molecular structure</a:t>
            </a:r>
          </a:p>
          <a:p>
            <a:pPr marL="285750" indent="-285750">
              <a:spcAft>
                <a:spcPts val="600"/>
              </a:spcAft>
              <a:buFontTx/>
              <a:buChar char="-"/>
              <a:defRPr/>
            </a:pPr>
            <a:endParaRPr lang="en-US" sz="2000" dirty="0"/>
          </a:p>
          <a:p>
            <a:pPr marL="285750" indent="-285750">
              <a:spcAft>
                <a:spcPts val="600"/>
              </a:spcAft>
              <a:buFontTx/>
              <a:buChar char="-"/>
              <a:defRPr/>
            </a:pPr>
            <a:r>
              <a:rPr lang="en-US" sz="2000" dirty="0"/>
              <a:t>Connected with the pathology you’re addressing</a:t>
            </a:r>
          </a:p>
          <a:p>
            <a:pPr marL="285750" indent="-285750">
              <a:spcAft>
                <a:spcPts val="600"/>
              </a:spcAft>
              <a:buFontTx/>
              <a:buChar char="-"/>
              <a:defRPr/>
            </a:pPr>
            <a:endParaRPr lang="en-US" sz="2800" dirty="0"/>
          </a:p>
          <a:p>
            <a:pPr marL="0" indent="0">
              <a:buNone/>
            </a:pPr>
            <a:endParaRPr lang="en-US" dirty="0"/>
          </a:p>
        </p:txBody>
      </p:sp>
      <p:sp>
        <p:nvSpPr>
          <p:cNvPr id="13" name="TextBox 12">
            <a:extLst>
              <a:ext uri="{FF2B5EF4-FFF2-40B4-BE49-F238E27FC236}">
                <a16:creationId xmlns:a16="http://schemas.microsoft.com/office/drawing/2014/main" id="{0225091F-58B4-4BFD-8CBC-4DA508E9F429}"/>
              </a:ext>
            </a:extLst>
          </p:cNvPr>
          <p:cNvSpPr txBox="1"/>
          <p:nvPr/>
        </p:nvSpPr>
        <p:spPr>
          <a:xfrm>
            <a:off x="6953048" y="3158169"/>
            <a:ext cx="4983982" cy="2893100"/>
          </a:xfrm>
          <a:prstGeom prst="rect">
            <a:avLst/>
          </a:prstGeom>
          <a:noFill/>
        </p:spPr>
        <p:txBody>
          <a:bodyPr wrap="square" rtlCol="0">
            <a:spAutoFit/>
          </a:bodyPr>
          <a:lstStyle/>
          <a:p>
            <a:pPr marL="0" lvl="0" indent="0">
              <a:buNone/>
            </a:pPr>
            <a:r>
              <a:rPr lang="en-US" sz="2400" dirty="0"/>
              <a:t>Screening</a:t>
            </a:r>
          </a:p>
          <a:p>
            <a:pPr lvl="0"/>
            <a:r>
              <a:rPr lang="en-US" sz="2000" dirty="0"/>
              <a:t>- Large chemical libraries tested on human cells</a:t>
            </a:r>
          </a:p>
          <a:p>
            <a:pPr lvl="0"/>
            <a:r>
              <a:rPr lang="en-US" sz="2000" dirty="0"/>
              <a:t>- Screening identifies the mechanism of action (inhibition or activation)</a:t>
            </a:r>
          </a:p>
          <a:p>
            <a:pPr lvl="0"/>
            <a:r>
              <a:rPr lang="en-US" sz="2000" dirty="0"/>
              <a:t>- As well as which genes / receptors are activated</a:t>
            </a:r>
          </a:p>
          <a:p>
            <a:pPr lvl="0"/>
            <a:r>
              <a:rPr lang="en-US" sz="2000" dirty="0"/>
              <a:t>- Cell toxicity also tested</a:t>
            </a:r>
          </a:p>
          <a:p>
            <a:endParaRPr lang="en-US" dirty="0"/>
          </a:p>
        </p:txBody>
      </p:sp>
      <p:pic>
        <p:nvPicPr>
          <p:cNvPr id="6" name="Graphic 5" descr="Microscope">
            <a:extLst>
              <a:ext uri="{FF2B5EF4-FFF2-40B4-BE49-F238E27FC236}">
                <a16:creationId xmlns:a16="http://schemas.microsoft.com/office/drawing/2014/main" id="{55EBB52D-D618-40F5-BE66-2451309EE5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0953" y="1831026"/>
            <a:ext cx="1327143" cy="1327143"/>
          </a:xfrm>
          <a:prstGeom prst="rect">
            <a:avLst/>
          </a:prstGeom>
        </p:spPr>
      </p:pic>
      <p:pic>
        <p:nvPicPr>
          <p:cNvPr id="8" name="Graphic 7" descr="DNA">
            <a:extLst>
              <a:ext uri="{FF2B5EF4-FFF2-40B4-BE49-F238E27FC236}">
                <a16:creationId xmlns:a16="http://schemas.microsoft.com/office/drawing/2014/main" id="{E05A2BCD-065D-41C5-BDE9-D8BA8FF221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8685331" y="1893922"/>
            <a:ext cx="1057192" cy="1057192"/>
          </a:xfrm>
          <a:prstGeom prst="rect">
            <a:avLst/>
          </a:prstGeom>
        </p:spPr>
      </p:pic>
    </p:spTree>
    <p:extLst>
      <p:ext uri="{BB962C8B-B14F-4D97-AF65-F5344CB8AC3E}">
        <p14:creationId xmlns:p14="http://schemas.microsoft.com/office/powerpoint/2010/main" val="258359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Title 1">
            <a:extLst>
              <a:ext uri="{FF2B5EF4-FFF2-40B4-BE49-F238E27FC236}">
                <a16:creationId xmlns:a16="http://schemas.microsoft.com/office/drawing/2014/main" id="{35CD5415-981E-4495-AEF6-FABE94843D30}"/>
              </a:ext>
            </a:extLst>
          </p:cNvPr>
          <p:cNvSpPr>
            <a:spLocks noGrp="1"/>
          </p:cNvSpPr>
          <p:nvPr>
            <p:ph type="title"/>
          </p:nvPr>
        </p:nvSpPr>
        <p:spPr>
          <a:xfrm>
            <a:off x="2210936" y="844486"/>
            <a:ext cx="9484225" cy="1461778"/>
          </a:xfrm>
        </p:spPr>
        <p:txBody>
          <a:bodyPr vert="horz" lIns="91440" tIns="45720" rIns="91440" bIns="45720" rtlCol="0" anchor="ctr">
            <a:normAutofit/>
          </a:bodyPr>
          <a:lstStyle/>
          <a:p>
            <a:r>
              <a:rPr lang="en-US" sz="4000" b="1" dirty="0">
                <a:solidFill>
                  <a:srgbClr val="FFFFFF"/>
                </a:solidFill>
              </a:rPr>
              <a:t>Mechanism of Action (</a:t>
            </a:r>
            <a:r>
              <a:rPr lang="en-US" sz="4000" b="1" dirty="0" err="1">
                <a:solidFill>
                  <a:srgbClr val="FFFFFF"/>
                </a:solidFill>
              </a:rPr>
              <a:t>MoA</a:t>
            </a:r>
            <a:r>
              <a:rPr lang="en-US" sz="4000" b="1" dirty="0">
                <a:solidFill>
                  <a:srgbClr val="FFFFFF"/>
                </a:solidFill>
              </a:rPr>
              <a:t>)</a:t>
            </a:r>
            <a:endParaRPr lang="en-US" sz="4000" b="1" dirty="0"/>
          </a:p>
        </p:txBody>
      </p:sp>
      <p:pic>
        <p:nvPicPr>
          <p:cNvPr id="19" name="Picture 18" descr="Diagram&#10;&#10;Description automatically generated">
            <a:extLst>
              <a:ext uri="{FF2B5EF4-FFF2-40B4-BE49-F238E27FC236}">
                <a16:creationId xmlns:a16="http://schemas.microsoft.com/office/drawing/2014/main" id="{7959B838-4FFE-4832-A1DC-ECD66F3A7368}"/>
              </a:ext>
            </a:extLst>
          </p:cNvPr>
          <p:cNvPicPr>
            <a:picLocks noChangeAspect="1"/>
          </p:cNvPicPr>
          <p:nvPr/>
        </p:nvPicPr>
        <p:blipFill rotWithShape="1">
          <a:blip r:embed="rId3">
            <a:extLst>
              <a:ext uri="{28A0092B-C50C-407E-A947-70E740481C1C}">
                <a14:useLocalDpi xmlns:a14="http://schemas.microsoft.com/office/drawing/2010/main" val="0"/>
              </a:ext>
            </a:extLst>
          </a:blip>
          <a:srcRect r="12063" b="2"/>
          <a:stretch/>
        </p:blipFill>
        <p:spPr>
          <a:xfrm>
            <a:off x="6671648" y="2450142"/>
            <a:ext cx="4802404" cy="3563372"/>
          </a:xfrm>
          <a:prstGeom prst="rect">
            <a:avLst/>
          </a:prstGeom>
        </p:spPr>
      </p:pic>
      <p:pic>
        <p:nvPicPr>
          <p:cNvPr id="20" name="Content Placeholder 12" descr="A picture containing wall, person, indoor, person&#10;&#10;Description automatically generated">
            <a:extLst>
              <a:ext uri="{FF2B5EF4-FFF2-40B4-BE49-F238E27FC236}">
                <a16:creationId xmlns:a16="http://schemas.microsoft.com/office/drawing/2014/main" id="{56088D28-AA3D-4564-AA4E-27275E5A8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498724">
            <a:off x="10388078" y="2810575"/>
            <a:ext cx="696837" cy="530082"/>
          </a:xfrm>
          <a:prstGeom prst="ellipse">
            <a:avLst/>
          </a:prstGeom>
        </p:spPr>
      </p:pic>
      <p:pic>
        <p:nvPicPr>
          <p:cNvPr id="21" name="Picture 20">
            <a:extLst>
              <a:ext uri="{FF2B5EF4-FFF2-40B4-BE49-F238E27FC236}">
                <a16:creationId xmlns:a16="http://schemas.microsoft.com/office/drawing/2014/main" id="{E3A61791-F6D2-48E4-8103-DA5B93A7A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63739">
            <a:off x="7819377" y="2792878"/>
            <a:ext cx="525316" cy="648493"/>
          </a:xfrm>
          <a:prstGeom prst="ellipse">
            <a:avLst/>
          </a:prstGeom>
        </p:spPr>
      </p:pic>
      <p:pic>
        <p:nvPicPr>
          <p:cNvPr id="22" name="Picture 21">
            <a:extLst>
              <a:ext uri="{FF2B5EF4-FFF2-40B4-BE49-F238E27FC236}">
                <a16:creationId xmlns:a16="http://schemas.microsoft.com/office/drawing/2014/main" id="{4F3D2204-427E-45CA-B725-8387ACC340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8728" y="2837138"/>
            <a:ext cx="1061468" cy="476955"/>
          </a:xfrm>
          <a:prstGeom prst="rect">
            <a:avLst/>
          </a:prstGeom>
        </p:spPr>
      </p:pic>
      <p:pic>
        <p:nvPicPr>
          <p:cNvPr id="26" name="Picture 25">
            <a:extLst>
              <a:ext uri="{FF2B5EF4-FFF2-40B4-BE49-F238E27FC236}">
                <a16:creationId xmlns:a16="http://schemas.microsoft.com/office/drawing/2014/main" id="{D3BDB7C4-6D6A-4649-9184-A406EF50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8390" y="4132415"/>
            <a:ext cx="546529" cy="695950"/>
          </a:xfrm>
          <a:prstGeom prst="rect">
            <a:avLst/>
          </a:prstGeom>
        </p:spPr>
      </p:pic>
      <p:sp>
        <p:nvSpPr>
          <p:cNvPr id="27" name="TextBox 26">
            <a:extLst>
              <a:ext uri="{FF2B5EF4-FFF2-40B4-BE49-F238E27FC236}">
                <a16:creationId xmlns:a16="http://schemas.microsoft.com/office/drawing/2014/main" id="{33EE4A99-0F43-4B85-B84C-3D4B68A910FC}"/>
              </a:ext>
            </a:extLst>
          </p:cNvPr>
          <p:cNvSpPr txBox="1"/>
          <p:nvPr/>
        </p:nvSpPr>
        <p:spPr>
          <a:xfrm>
            <a:off x="815302" y="2444346"/>
            <a:ext cx="4458055" cy="3631763"/>
          </a:xfrm>
          <a:prstGeom prst="rect">
            <a:avLst/>
          </a:prstGeom>
          <a:noFill/>
        </p:spPr>
        <p:txBody>
          <a:bodyPr wrap="square" rtlCol="0">
            <a:spAutoFit/>
          </a:bodyPr>
          <a:lstStyle/>
          <a:p>
            <a:r>
              <a:rPr lang="en-US" sz="2000" dirty="0"/>
              <a:t>-    Dataset is novel in that it combines gene expression and cell viability</a:t>
            </a:r>
          </a:p>
          <a:p>
            <a:r>
              <a:rPr lang="en-US" sz="2000" dirty="0"/>
              <a:t>-    Tests 100 different types of human cells</a:t>
            </a:r>
          </a:p>
          <a:p>
            <a:pPr marL="342900" indent="-342900">
              <a:buFontTx/>
              <a:buChar char="-"/>
            </a:pPr>
            <a:r>
              <a:rPr lang="en-US" sz="2000" dirty="0"/>
              <a:t>Tests expression of 772 genes</a:t>
            </a:r>
          </a:p>
          <a:p>
            <a:pPr marL="342900" indent="-342900">
              <a:buFontTx/>
              <a:buChar char="-"/>
            </a:pPr>
            <a:r>
              <a:rPr lang="en-US" sz="2000" dirty="0"/>
              <a:t>206 possible classes of drugs (some are multi-labelled</a:t>
            </a:r>
          </a:p>
          <a:p>
            <a:pPr marL="342900" indent="-342900">
              <a:buFontTx/>
              <a:buChar char="-"/>
            </a:pPr>
            <a:r>
              <a:rPr lang="en-US" sz="1800" dirty="0"/>
              <a:t>One of the stumbling blocks for many drugs is their toxicity</a:t>
            </a:r>
          </a:p>
          <a:p>
            <a:pPr marL="342900" indent="-342900">
              <a:buFontTx/>
              <a:buChar char="-"/>
            </a:pPr>
            <a:r>
              <a:rPr lang="en-US" sz="1800" dirty="0"/>
              <a:t>Testing cell viability at the same time should identify this earlier</a:t>
            </a:r>
          </a:p>
          <a:p>
            <a:endParaRPr lang="en-US" dirty="0"/>
          </a:p>
        </p:txBody>
      </p:sp>
      <p:pic>
        <p:nvPicPr>
          <p:cNvPr id="3" name="Picture 2" descr="A picture containing clothing, indoor, person, hair&#10;&#10;Description automatically generated">
            <a:extLst>
              <a:ext uri="{FF2B5EF4-FFF2-40B4-BE49-F238E27FC236}">
                <a16:creationId xmlns:a16="http://schemas.microsoft.com/office/drawing/2014/main" id="{5F4FE4A3-47D1-4E98-90E8-69F11523AEA2}"/>
              </a:ext>
            </a:extLst>
          </p:cNvPr>
          <p:cNvPicPr>
            <a:picLocks noChangeAspect="1"/>
          </p:cNvPicPr>
          <p:nvPr/>
        </p:nvPicPr>
        <p:blipFill rotWithShape="1">
          <a:blip r:embed="rId8">
            <a:extLst>
              <a:ext uri="{28A0092B-C50C-407E-A947-70E740481C1C}">
                <a14:useLocalDpi xmlns:a14="http://schemas.microsoft.com/office/drawing/2010/main" val="0"/>
              </a:ext>
            </a:extLst>
          </a:blip>
          <a:srcRect l="37087" t="380" r="10167" b="3854"/>
          <a:stretch/>
        </p:blipFill>
        <p:spPr>
          <a:xfrm>
            <a:off x="6764161" y="4590761"/>
            <a:ext cx="710007" cy="740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0259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F7145DA2-79EB-4B4B-B9B3-74ABE02DC4BD}"/>
              </a:ext>
            </a:extLst>
          </p:cNvPr>
          <p:cNvSpPr txBox="1">
            <a:spLocks/>
          </p:cNvSpPr>
          <p:nvPr/>
        </p:nvSpPr>
        <p:spPr>
          <a:xfrm>
            <a:off x="2210936" y="844486"/>
            <a:ext cx="948422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Exploring The Data</a:t>
            </a:r>
          </a:p>
        </p:txBody>
      </p:sp>
      <p:sp>
        <p:nvSpPr>
          <p:cNvPr id="13" name="Content Placeholder 3">
            <a:extLst>
              <a:ext uri="{FF2B5EF4-FFF2-40B4-BE49-F238E27FC236}">
                <a16:creationId xmlns:a16="http://schemas.microsoft.com/office/drawing/2014/main" id="{C1491E06-CDCE-421F-A105-D7A8C63D8806}"/>
              </a:ext>
            </a:extLst>
          </p:cNvPr>
          <p:cNvSpPr>
            <a:spLocks noGrp="1"/>
          </p:cNvSpPr>
          <p:nvPr>
            <p:ph idx="1"/>
          </p:nvPr>
        </p:nvSpPr>
        <p:spPr>
          <a:xfrm>
            <a:off x="826735" y="2306263"/>
            <a:ext cx="10568096" cy="2788251"/>
          </a:xfrm>
        </p:spPr>
        <p:txBody>
          <a:bodyPr>
            <a:normAutofit fontScale="70000" lnSpcReduction="20000"/>
          </a:bodyPr>
          <a:lstStyle/>
          <a:p>
            <a:pPr marL="285750" indent="-285750">
              <a:spcAft>
                <a:spcPts val="600"/>
              </a:spcAft>
              <a:buFontTx/>
              <a:buChar char="-"/>
              <a:defRPr/>
            </a:pPr>
            <a:r>
              <a:rPr lang="en-US" dirty="0"/>
              <a:t>Data had been preprocessed prior to release, with both quantile normalization, and differential expression</a:t>
            </a:r>
          </a:p>
          <a:p>
            <a:pPr marL="285750" indent="-285750">
              <a:spcAft>
                <a:spcPts val="600"/>
              </a:spcAft>
              <a:buFontTx/>
              <a:buChar char="-"/>
              <a:defRPr/>
            </a:pPr>
            <a:r>
              <a:rPr lang="en-US" dirty="0"/>
              <a:t>There are four features outside of the gene and cell assays:</a:t>
            </a:r>
          </a:p>
          <a:p>
            <a:pPr marL="742950" lvl="1" indent="-285750">
              <a:spcAft>
                <a:spcPts val="600"/>
              </a:spcAft>
              <a:buFontTx/>
              <a:buChar char="-"/>
              <a:defRPr/>
            </a:pPr>
            <a:r>
              <a:rPr lang="en-US" dirty="0"/>
              <a:t>Treatment / Control – small number of samples treated with control</a:t>
            </a:r>
          </a:p>
          <a:p>
            <a:pPr marL="742950" lvl="1" indent="-285750">
              <a:spcAft>
                <a:spcPts val="600"/>
              </a:spcAft>
              <a:buFontTx/>
              <a:buChar char="-"/>
              <a:defRPr/>
            </a:pPr>
            <a:r>
              <a:rPr lang="en-US" dirty="0"/>
              <a:t>Dosage – two different dose levels</a:t>
            </a:r>
          </a:p>
          <a:p>
            <a:pPr marL="742950" lvl="1" indent="-285750">
              <a:spcAft>
                <a:spcPts val="600"/>
              </a:spcAft>
              <a:buFontTx/>
              <a:buChar char="-"/>
              <a:defRPr/>
            </a:pPr>
            <a:r>
              <a:rPr lang="en-US" dirty="0"/>
              <a:t>Timing – elapsed time between dose and measurement</a:t>
            </a:r>
          </a:p>
          <a:p>
            <a:pPr marL="742950" lvl="1" indent="-285750">
              <a:spcAft>
                <a:spcPts val="600"/>
              </a:spcAft>
              <a:buFontTx/>
              <a:buChar char="-"/>
              <a:defRPr/>
            </a:pPr>
            <a:r>
              <a:rPr lang="en-US" dirty="0"/>
              <a:t>Label – what we’re actually looking to label the drug as</a:t>
            </a:r>
          </a:p>
          <a:p>
            <a:pPr marL="285750" indent="-285750">
              <a:spcAft>
                <a:spcPts val="600"/>
              </a:spcAft>
              <a:buFontTx/>
              <a:buChar char="-"/>
              <a:defRPr/>
            </a:pPr>
            <a:r>
              <a:rPr lang="en-US" sz="2800" dirty="0"/>
              <a:t>The training dataset contains a second dataset which indicates what class of drug the chemical is</a:t>
            </a:r>
          </a:p>
          <a:p>
            <a:pPr marL="0" indent="0">
              <a:buNone/>
            </a:pPr>
            <a:endParaRPr lang="en-US" dirty="0"/>
          </a:p>
        </p:txBody>
      </p:sp>
      <p:graphicFrame>
        <p:nvGraphicFramePr>
          <p:cNvPr id="19" name="Table 18">
            <a:extLst>
              <a:ext uri="{FF2B5EF4-FFF2-40B4-BE49-F238E27FC236}">
                <a16:creationId xmlns:a16="http://schemas.microsoft.com/office/drawing/2014/main" id="{65BC7E25-AC1A-43CE-ABFF-00156FEECC58}"/>
              </a:ext>
            </a:extLst>
          </p:cNvPr>
          <p:cNvGraphicFramePr>
            <a:graphicFrameLocks noGrp="1"/>
          </p:cNvGraphicFramePr>
          <p:nvPr>
            <p:extLst>
              <p:ext uri="{D42A27DB-BD31-4B8C-83A1-F6EECF244321}">
                <p14:modId xmlns:p14="http://schemas.microsoft.com/office/powerpoint/2010/main" val="3791527120"/>
              </p:ext>
            </p:extLst>
          </p:nvPr>
        </p:nvGraphicFramePr>
        <p:xfrm>
          <a:off x="658268" y="5384152"/>
          <a:ext cx="11164840" cy="752000"/>
        </p:xfrm>
        <a:graphic>
          <a:graphicData uri="http://schemas.openxmlformats.org/drawingml/2006/table">
            <a:tbl>
              <a:tblPr firstRow="1" bandRow="1">
                <a:tableStyleId>{5C22544A-7EE6-4342-B048-85BDC9FD1C3A}</a:tableStyleId>
              </a:tblPr>
              <a:tblGrid>
                <a:gridCol w="893665">
                  <a:extLst>
                    <a:ext uri="{9D8B030D-6E8A-4147-A177-3AD203B41FA5}">
                      <a16:colId xmlns:a16="http://schemas.microsoft.com/office/drawing/2014/main" val="4270998521"/>
                    </a:ext>
                  </a:extLst>
                </a:gridCol>
                <a:gridCol w="685135">
                  <a:extLst>
                    <a:ext uri="{9D8B030D-6E8A-4147-A177-3AD203B41FA5}">
                      <a16:colId xmlns:a16="http://schemas.microsoft.com/office/drawing/2014/main" val="327709995"/>
                    </a:ext>
                  </a:extLst>
                </a:gridCol>
                <a:gridCol w="565975">
                  <a:extLst>
                    <a:ext uri="{9D8B030D-6E8A-4147-A177-3AD203B41FA5}">
                      <a16:colId xmlns:a16="http://schemas.microsoft.com/office/drawing/2014/main" val="306108427"/>
                    </a:ext>
                  </a:extLst>
                </a:gridCol>
                <a:gridCol w="601439">
                  <a:extLst>
                    <a:ext uri="{9D8B030D-6E8A-4147-A177-3AD203B41FA5}">
                      <a16:colId xmlns:a16="http://schemas.microsoft.com/office/drawing/2014/main" val="3474533645"/>
                    </a:ext>
                  </a:extLst>
                </a:gridCol>
                <a:gridCol w="523418">
                  <a:extLst>
                    <a:ext uri="{9D8B030D-6E8A-4147-A177-3AD203B41FA5}">
                      <a16:colId xmlns:a16="http://schemas.microsoft.com/office/drawing/2014/main" val="4282801876"/>
                    </a:ext>
                  </a:extLst>
                </a:gridCol>
                <a:gridCol w="523418">
                  <a:extLst>
                    <a:ext uri="{9D8B030D-6E8A-4147-A177-3AD203B41FA5}">
                      <a16:colId xmlns:a16="http://schemas.microsoft.com/office/drawing/2014/main" val="3050855081"/>
                    </a:ext>
                  </a:extLst>
                </a:gridCol>
                <a:gridCol w="523418">
                  <a:extLst>
                    <a:ext uri="{9D8B030D-6E8A-4147-A177-3AD203B41FA5}">
                      <a16:colId xmlns:a16="http://schemas.microsoft.com/office/drawing/2014/main" val="1076727776"/>
                    </a:ext>
                  </a:extLst>
                </a:gridCol>
                <a:gridCol w="523418">
                  <a:extLst>
                    <a:ext uri="{9D8B030D-6E8A-4147-A177-3AD203B41FA5}">
                      <a16:colId xmlns:a16="http://schemas.microsoft.com/office/drawing/2014/main" val="2808454168"/>
                    </a:ext>
                  </a:extLst>
                </a:gridCol>
                <a:gridCol w="523418">
                  <a:extLst>
                    <a:ext uri="{9D8B030D-6E8A-4147-A177-3AD203B41FA5}">
                      <a16:colId xmlns:a16="http://schemas.microsoft.com/office/drawing/2014/main" val="37533054"/>
                    </a:ext>
                  </a:extLst>
                </a:gridCol>
                <a:gridCol w="523418">
                  <a:extLst>
                    <a:ext uri="{9D8B030D-6E8A-4147-A177-3AD203B41FA5}">
                      <a16:colId xmlns:a16="http://schemas.microsoft.com/office/drawing/2014/main" val="3267213722"/>
                    </a:ext>
                  </a:extLst>
                </a:gridCol>
                <a:gridCol w="202820">
                  <a:extLst>
                    <a:ext uri="{9D8B030D-6E8A-4147-A177-3AD203B41FA5}">
                      <a16:colId xmlns:a16="http://schemas.microsoft.com/office/drawing/2014/main" val="3337052061"/>
                    </a:ext>
                  </a:extLst>
                </a:gridCol>
                <a:gridCol w="523418">
                  <a:extLst>
                    <a:ext uri="{9D8B030D-6E8A-4147-A177-3AD203B41FA5}">
                      <a16:colId xmlns:a16="http://schemas.microsoft.com/office/drawing/2014/main" val="1415261873"/>
                    </a:ext>
                  </a:extLst>
                </a:gridCol>
                <a:gridCol w="523418">
                  <a:extLst>
                    <a:ext uri="{9D8B030D-6E8A-4147-A177-3AD203B41FA5}">
                      <a16:colId xmlns:a16="http://schemas.microsoft.com/office/drawing/2014/main" val="191317154"/>
                    </a:ext>
                  </a:extLst>
                </a:gridCol>
                <a:gridCol w="412769">
                  <a:extLst>
                    <a:ext uri="{9D8B030D-6E8A-4147-A177-3AD203B41FA5}">
                      <a16:colId xmlns:a16="http://schemas.microsoft.com/office/drawing/2014/main" val="2346326403"/>
                    </a:ext>
                  </a:extLst>
                </a:gridCol>
                <a:gridCol w="523418">
                  <a:extLst>
                    <a:ext uri="{9D8B030D-6E8A-4147-A177-3AD203B41FA5}">
                      <a16:colId xmlns:a16="http://schemas.microsoft.com/office/drawing/2014/main" val="943446004"/>
                    </a:ext>
                  </a:extLst>
                </a:gridCol>
                <a:gridCol w="523418">
                  <a:extLst>
                    <a:ext uri="{9D8B030D-6E8A-4147-A177-3AD203B41FA5}">
                      <a16:colId xmlns:a16="http://schemas.microsoft.com/office/drawing/2014/main" val="3525117650"/>
                    </a:ext>
                  </a:extLst>
                </a:gridCol>
                <a:gridCol w="523418">
                  <a:extLst>
                    <a:ext uri="{9D8B030D-6E8A-4147-A177-3AD203B41FA5}">
                      <a16:colId xmlns:a16="http://schemas.microsoft.com/office/drawing/2014/main" val="3046885085"/>
                    </a:ext>
                  </a:extLst>
                </a:gridCol>
                <a:gridCol w="482279">
                  <a:extLst>
                    <a:ext uri="{9D8B030D-6E8A-4147-A177-3AD203B41FA5}">
                      <a16:colId xmlns:a16="http://schemas.microsoft.com/office/drawing/2014/main" val="3354445590"/>
                    </a:ext>
                  </a:extLst>
                </a:gridCol>
                <a:gridCol w="523418">
                  <a:extLst>
                    <a:ext uri="{9D8B030D-6E8A-4147-A177-3AD203B41FA5}">
                      <a16:colId xmlns:a16="http://schemas.microsoft.com/office/drawing/2014/main" val="10017613"/>
                    </a:ext>
                  </a:extLst>
                </a:gridCol>
                <a:gridCol w="482279">
                  <a:extLst>
                    <a:ext uri="{9D8B030D-6E8A-4147-A177-3AD203B41FA5}">
                      <a16:colId xmlns:a16="http://schemas.microsoft.com/office/drawing/2014/main" val="2842494431"/>
                    </a:ext>
                  </a:extLst>
                </a:gridCol>
                <a:gridCol w="557463">
                  <a:extLst>
                    <a:ext uri="{9D8B030D-6E8A-4147-A177-3AD203B41FA5}">
                      <a16:colId xmlns:a16="http://schemas.microsoft.com/office/drawing/2014/main" val="1761062245"/>
                    </a:ext>
                  </a:extLst>
                </a:gridCol>
              </a:tblGrid>
              <a:tr h="188000">
                <a:tc>
                  <a:txBody>
                    <a:bodyPr/>
                    <a:lstStyle/>
                    <a:p>
                      <a:pPr algn="r" fontAlgn="ctr"/>
                      <a:r>
                        <a:rPr lang="en-US" sz="1000" u="none" strike="noStrike" err="1">
                          <a:effectLst/>
                        </a:rPr>
                        <a:t>Sig_id</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err="1">
                          <a:effectLst/>
                        </a:rPr>
                        <a:t>Cp_type</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dirty="0">
                          <a:effectLst/>
                        </a:rPr>
                        <a:t>Cp_time</a:t>
                      </a:r>
                      <a:endParaRPr lang="en-US" sz="1000" b="1" i="0" u="none" strike="noStrike" dirty="0">
                        <a:solidFill>
                          <a:srgbClr val="000000"/>
                        </a:solidFill>
                        <a:effectLst/>
                        <a:latin typeface="Var(--jp-content-font-family)"/>
                      </a:endParaRPr>
                    </a:p>
                  </a:txBody>
                  <a:tcPr marL="5514" marR="5514" marT="5514" marB="0" anchor="ctr"/>
                </a:tc>
                <a:tc>
                  <a:txBody>
                    <a:bodyPr/>
                    <a:lstStyle/>
                    <a:p>
                      <a:pPr algn="r" fontAlgn="ctr"/>
                      <a:r>
                        <a:rPr lang="en-US" sz="1000" u="none" strike="noStrike" err="1">
                          <a:effectLst/>
                        </a:rPr>
                        <a:t>Cp_dose</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g-0</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g-1</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g-2</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g-3</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g-4</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g-5</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c-90</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c-91</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c-92</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c-93</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c-94</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c-95</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c-96</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c-97</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c-98</a:t>
                      </a:r>
                      <a:endParaRPr lang="en-US" sz="1000" b="1"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c-99</a:t>
                      </a:r>
                      <a:endParaRPr lang="en-US" sz="1000" b="1" i="0" u="none" strike="noStrike">
                        <a:solidFill>
                          <a:srgbClr val="000000"/>
                        </a:solidFill>
                        <a:effectLst/>
                        <a:latin typeface="Var(--jp-content-font-family)"/>
                      </a:endParaRPr>
                    </a:p>
                  </a:txBody>
                  <a:tcPr marL="5514" marR="5514" marT="5514" marB="0" anchor="ctr"/>
                </a:tc>
                <a:extLst>
                  <a:ext uri="{0D108BD9-81ED-4DB2-BD59-A6C34878D82A}">
                    <a16:rowId xmlns:a16="http://schemas.microsoft.com/office/drawing/2014/main" val="1030247075"/>
                  </a:ext>
                </a:extLst>
              </a:tr>
              <a:tr h="188000">
                <a:tc>
                  <a:txBody>
                    <a:bodyPr/>
                    <a:lstStyle/>
                    <a:p>
                      <a:pPr algn="r" fontAlgn="ctr"/>
                      <a:r>
                        <a:rPr lang="en-US" sz="1000" u="none" strike="noStrike">
                          <a:effectLst/>
                        </a:rPr>
                        <a:t>id_0004d9e33</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err="1">
                          <a:effectLst/>
                        </a:rPr>
                        <a:t>trt_cp</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24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D1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-0.5458</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0.1306</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-0.5135</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0.4408</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1.55</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-0.1644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0.0981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0.7978</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-0.143</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-0.2067</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-0.2303</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-0.1193</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0.021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-0.0502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0.151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-0.775</a:t>
                      </a:r>
                      <a:endParaRPr lang="en-US" sz="1000" b="0" i="0" u="none" strike="noStrike">
                        <a:solidFill>
                          <a:srgbClr val="000000"/>
                        </a:solidFill>
                        <a:effectLst/>
                        <a:latin typeface="Var(--jp-content-font-family)"/>
                      </a:endParaRPr>
                    </a:p>
                  </a:txBody>
                  <a:tcPr marL="5514" marR="5514" marT="5514" marB="0" anchor="ctr"/>
                </a:tc>
                <a:extLst>
                  <a:ext uri="{0D108BD9-81ED-4DB2-BD59-A6C34878D82A}">
                    <a16:rowId xmlns:a16="http://schemas.microsoft.com/office/drawing/2014/main" val="1898549202"/>
                  </a:ext>
                </a:extLst>
              </a:tr>
              <a:tr h="188000">
                <a:tc>
                  <a:txBody>
                    <a:bodyPr/>
                    <a:lstStyle/>
                    <a:p>
                      <a:pPr algn="r" fontAlgn="ctr"/>
                      <a:r>
                        <a:rPr lang="en-US" sz="1000" u="none" strike="noStrike">
                          <a:effectLst/>
                        </a:rPr>
                        <a:t>id_001897cda</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trt_cp</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72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D1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dirty="0">
                          <a:effectLst/>
                        </a:rPr>
                        <a:t>-0.1829</a:t>
                      </a:r>
                      <a:endParaRPr lang="en-US" sz="1000" b="0" i="0" u="none" strike="noStrike" dirty="0">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0.232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1.208</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-0.4522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-0.3652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-0.3319</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-0.119</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-0.1852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-1.031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-1.367</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-0.369</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-0.5382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0.0359</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-0.4764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-1.381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-0.73</a:t>
                      </a:r>
                      <a:endParaRPr lang="en-US" sz="1000" b="0" i="0" u="none" strike="noStrike">
                        <a:solidFill>
                          <a:srgbClr val="000000"/>
                        </a:solidFill>
                        <a:effectLst/>
                        <a:latin typeface="Var(--jp-content-font-family)"/>
                      </a:endParaRPr>
                    </a:p>
                  </a:txBody>
                  <a:tcPr marL="5514" marR="5514" marT="5514" marB="0" anchor="ctr"/>
                </a:tc>
                <a:extLst>
                  <a:ext uri="{0D108BD9-81ED-4DB2-BD59-A6C34878D82A}">
                    <a16:rowId xmlns:a16="http://schemas.microsoft.com/office/drawing/2014/main" val="3683964020"/>
                  </a:ext>
                </a:extLst>
              </a:tr>
              <a:tr h="188000">
                <a:tc>
                  <a:txBody>
                    <a:bodyPr/>
                    <a:lstStyle/>
                    <a:p>
                      <a:pPr algn="r" fontAlgn="ctr"/>
                      <a:r>
                        <a:rPr lang="en-US" sz="1000" u="none" strike="noStrike">
                          <a:effectLst/>
                        </a:rPr>
                        <a:t>id_002429b5b</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ctl_vehicle</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24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D1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0.1852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-0.1404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-0.3911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0.131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-1.438</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0.2455</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-0.2261</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0.337</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-1.384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0.8604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-1.953</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-1.014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0.8662</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1.016</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a:effectLst/>
                        </a:rPr>
                        <a:t>0.4924</a:t>
                      </a:r>
                      <a:endParaRPr lang="en-US" sz="1000" b="0" i="0" u="none" strike="noStrike">
                        <a:solidFill>
                          <a:srgbClr val="000000"/>
                        </a:solidFill>
                        <a:effectLst/>
                        <a:latin typeface="Var(--jp-content-font-family)"/>
                      </a:endParaRPr>
                    </a:p>
                  </a:txBody>
                  <a:tcPr marL="5514" marR="5514" marT="5514" marB="0" anchor="ctr"/>
                </a:tc>
                <a:tc>
                  <a:txBody>
                    <a:bodyPr/>
                    <a:lstStyle/>
                    <a:p>
                      <a:pPr algn="r" fontAlgn="ctr"/>
                      <a:r>
                        <a:rPr lang="en-US" sz="1000" u="none" strike="noStrike" dirty="0">
                          <a:effectLst/>
                        </a:rPr>
                        <a:t>-0.1942 </a:t>
                      </a:r>
                      <a:endParaRPr lang="en-US" sz="1000" b="0" i="0" u="none" strike="noStrike" dirty="0">
                        <a:solidFill>
                          <a:srgbClr val="000000"/>
                        </a:solidFill>
                        <a:effectLst/>
                        <a:latin typeface="Var(--jp-content-font-family)"/>
                      </a:endParaRPr>
                    </a:p>
                  </a:txBody>
                  <a:tcPr marL="5514" marR="5514" marT="5514" marB="0" anchor="ctr"/>
                </a:tc>
                <a:extLst>
                  <a:ext uri="{0D108BD9-81ED-4DB2-BD59-A6C34878D82A}">
                    <a16:rowId xmlns:a16="http://schemas.microsoft.com/office/drawing/2014/main" val="3017082381"/>
                  </a:ext>
                </a:extLst>
              </a:tr>
            </a:tbl>
          </a:graphicData>
        </a:graphic>
      </p:graphicFrame>
    </p:spTree>
    <p:extLst>
      <p:ext uri="{BB962C8B-B14F-4D97-AF65-F5344CB8AC3E}">
        <p14:creationId xmlns:p14="http://schemas.microsoft.com/office/powerpoint/2010/main" val="227238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AA268C2-5E15-411C-973F-28E27A450A71}"/>
              </a:ext>
            </a:extLst>
          </p:cNvPr>
          <p:cNvSpPr>
            <a:spLocks noGrp="1"/>
          </p:cNvSpPr>
          <p:nvPr>
            <p:ph type="title"/>
          </p:nvPr>
        </p:nvSpPr>
        <p:spPr>
          <a:xfrm>
            <a:off x="2130356" y="822187"/>
            <a:ext cx="9484225" cy="1461778"/>
          </a:xfrm>
        </p:spPr>
        <p:txBody>
          <a:bodyPr vert="horz" lIns="91440" tIns="45720" rIns="91440" bIns="45720" rtlCol="0" anchor="ctr">
            <a:normAutofit/>
          </a:bodyPr>
          <a:lstStyle/>
          <a:p>
            <a:r>
              <a:rPr lang="en-US" sz="4000" b="1" dirty="0"/>
              <a:t>Exploring The Data</a:t>
            </a:r>
          </a:p>
        </p:txBody>
      </p:sp>
      <p:sp>
        <p:nvSpPr>
          <p:cNvPr id="15" name="Content Placeholder 3">
            <a:extLst>
              <a:ext uri="{FF2B5EF4-FFF2-40B4-BE49-F238E27FC236}">
                <a16:creationId xmlns:a16="http://schemas.microsoft.com/office/drawing/2014/main" id="{89752EE6-A202-49B7-93A2-43EEAA6C22E7}"/>
              </a:ext>
            </a:extLst>
          </p:cNvPr>
          <p:cNvSpPr txBox="1">
            <a:spLocks/>
          </p:cNvSpPr>
          <p:nvPr/>
        </p:nvSpPr>
        <p:spPr>
          <a:xfrm>
            <a:off x="769451" y="2630136"/>
            <a:ext cx="6706324" cy="952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Top 20 most common labels in the dataset</a:t>
            </a:r>
          </a:p>
          <a:p>
            <a:pPr marL="0" indent="0">
              <a:buFont typeface="Arial" panose="020B0604020202020204" pitchFamily="34" charset="0"/>
              <a:buNone/>
            </a:pPr>
            <a:endParaRPr lang="en-US" dirty="0"/>
          </a:p>
        </p:txBody>
      </p:sp>
      <p:pic>
        <p:nvPicPr>
          <p:cNvPr id="16" name="Content Placeholder 49" descr="Chart, bar chart&#10;&#10;Description automatically generated">
            <a:extLst>
              <a:ext uri="{FF2B5EF4-FFF2-40B4-BE49-F238E27FC236}">
                <a16:creationId xmlns:a16="http://schemas.microsoft.com/office/drawing/2014/main" id="{C52A29B1-97C6-49EE-B65C-6853C95DA15C}"/>
              </a:ext>
            </a:extLst>
          </p:cNvPr>
          <p:cNvPicPr>
            <a:picLocks noChangeAspect="1"/>
          </p:cNvPicPr>
          <p:nvPr/>
        </p:nvPicPr>
        <p:blipFill rotWithShape="1">
          <a:blip r:embed="rId4">
            <a:extLst>
              <a:ext uri="{28A0092B-C50C-407E-A947-70E740481C1C}">
                <a14:useLocalDpi xmlns:a14="http://schemas.microsoft.com/office/drawing/2010/main" val="0"/>
              </a:ext>
            </a:extLst>
          </a:blip>
          <a:srcRect t="8259" r="1" b="1"/>
          <a:stretch/>
        </p:blipFill>
        <p:spPr>
          <a:xfrm>
            <a:off x="826735" y="3115064"/>
            <a:ext cx="6164746" cy="2828826"/>
          </a:xfrm>
          <a:prstGeom prst="rect">
            <a:avLst/>
          </a:prstGeom>
        </p:spPr>
      </p:pic>
      <p:pic>
        <p:nvPicPr>
          <p:cNvPr id="20" name="Picture 19" descr="Chart&#10;&#10;Description automatically generated">
            <a:extLst>
              <a:ext uri="{FF2B5EF4-FFF2-40B4-BE49-F238E27FC236}">
                <a16:creationId xmlns:a16="http://schemas.microsoft.com/office/drawing/2014/main" id="{C4C46405-2E86-4FEE-A9EE-E6A6FE931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74" y="2045782"/>
            <a:ext cx="4961914" cy="3923592"/>
          </a:xfrm>
          <a:prstGeom prst="rect">
            <a:avLst/>
          </a:prstGeom>
        </p:spPr>
      </p:pic>
    </p:spTree>
    <p:extLst>
      <p:ext uri="{BB962C8B-B14F-4D97-AF65-F5344CB8AC3E}">
        <p14:creationId xmlns:p14="http://schemas.microsoft.com/office/powerpoint/2010/main" val="258792305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9">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1"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8722342-DCBA-4C0E-BEE1-195725F23AF7}"/>
              </a:ext>
            </a:extLst>
          </p:cNvPr>
          <p:cNvSpPr>
            <a:spLocks noGrp="1"/>
          </p:cNvSpPr>
          <p:nvPr>
            <p:ph type="title"/>
          </p:nvPr>
        </p:nvSpPr>
        <p:spPr>
          <a:xfrm>
            <a:off x="836132" y="1245958"/>
            <a:ext cx="4511152" cy="2183042"/>
          </a:xfrm>
        </p:spPr>
        <p:txBody>
          <a:bodyPr vert="horz" lIns="91440" tIns="45720" rIns="91440" bIns="45720" rtlCol="0" anchor="b">
            <a:normAutofit/>
          </a:bodyPr>
          <a:lstStyle/>
          <a:p>
            <a:r>
              <a:rPr lang="en-US" sz="3900" b="1" dirty="0"/>
              <a:t>Engineering the Data</a:t>
            </a:r>
          </a:p>
        </p:txBody>
      </p:sp>
      <p:sp>
        <p:nvSpPr>
          <p:cNvPr id="24"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Shape 25">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0" name="Picture 9" descr="Chart, line chart&#10;&#10;Description automatically generated">
            <a:extLst>
              <a:ext uri="{FF2B5EF4-FFF2-40B4-BE49-F238E27FC236}">
                <a16:creationId xmlns:a16="http://schemas.microsoft.com/office/drawing/2014/main" id="{A66D5CF4-15D7-48D1-A2E5-82C28D763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964" y="1584412"/>
            <a:ext cx="1846470" cy="895537"/>
          </a:xfrm>
          <a:prstGeom prst="rect">
            <a:avLst/>
          </a:prstGeom>
        </p:spPr>
      </p:pic>
      <p:sp>
        <p:nvSpPr>
          <p:cNvPr id="4" name="Content Placeholder 3">
            <a:extLst>
              <a:ext uri="{FF2B5EF4-FFF2-40B4-BE49-F238E27FC236}">
                <a16:creationId xmlns:a16="http://schemas.microsoft.com/office/drawing/2014/main" id="{CA145C8B-B123-4473-9895-864CD30031FF}"/>
              </a:ext>
            </a:extLst>
          </p:cNvPr>
          <p:cNvSpPr>
            <a:spLocks noGrp="1"/>
          </p:cNvSpPr>
          <p:nvPr>
            <p:ph idx="1"/>
          </p:nvPr>
        </p:nvSpPr>
        <p:spPr>
          <a:xfrm>
            <a:off x="965199" y="3729161"/>
            <a:ext cx="5690043" cy="2277321"/>
          </a:xfrm>
        </p:spPr>
        <p:txBody>
          <a:bodyPr>
            <a:normAutofit/>
          </a:bodyPr>
          <a:lstStyle/>
          <a:p>
            <a:pPr marL="0" indent="0">
              <a:buNone/>
            </a:pPr>
            <a:r>
              <a:rPr lang="en-US" sz="1700" dirty="0"/>
              <a:t>Correlation Heatmaps</a:t>
            </a:r>
          </a:p>
          <a:p>
            <a:pPr>
              <a:buFontTx/>
              <a:buChar char="-"/>
            </a:pPr>
            <a:r>
              <a:rPr lang="en-US" sz="1700" dirty="0"/>
              <a:t>Show us there’s strong correlation between cell’s viability</a:t>
            </a:r>
          </a:p>
          <a:p>
            <a:pPr>
              <a:buFontTx/>
              <a:buChar char="-"/>
            </a:pPr>
            <a:r>
              <a:rPr lang="en-US" sz="1700" dirty="0"/>
              <a:t>As well as identifying some gene’s which are strongly correlated with each other</a:t>
            </a:r>
          </a:p>
          <a:p>
            <a:pPr>
              <a:buFontTx/>
              <a:buChar char="-"/>
            </a:pPr>
            <a:r>
              <a:rPr lang="en-US" sz="1700" dirty="0"/>
              <a:t>We can use this information to engineer combinatorial features like multi gene and </a:t>
            </a:r>
          </a:p>
          <a:p>
            <a:pPr marL="0" indent="0">
              <a:buNone/>
            </a:pPr>
            <a:endParaRPr lang="en-US" sz="1700" dirty="0"/>
          </a:p>
        </p:txBody>
      </p:sp>
      <p:pic>
        <p:nvPicPr>
          <p:cNvPr id="13" name="Picture 12">
            <a:extLst>
              <a:ext uri="{FF2B5EF4-FFF2-40B4-BE49-F238E27FC236}">
                <a16:creationId xmlns:a16="http://schemas.microsoft.com/office/drawing/2014/main" id="{0A82D050-AC13-432E-9E21-78DB9F62337E}"/>
              </a:ext>
            </a:extLst>
          </p:cNvPr>
          <p:cNvPicPr>
            <a:picLocks noChangeAspect="1"/>
          </p:cNvPicPr>
          <p:nvPr/>
        </p:nvPicPr>
        <p:blipFill>
          <a:blip r:embed="rId4"/>
          <a:stretch>
            <a:fillRect/>
          </a:stretch>
        </p:blipFill>
        <p:spPr>
          <a:xfrm>
            <a:off x="8050038" y="2271629"/>
            <a:ext cx="2713512" cy="2879057"/>
          </a:xfrm>
          <a:prstGeom prst="rect">
            <a:avLst/>
          </a:prstGeom>
        </p:spPr>
      </p:pic>
      <p:sp>
        <p:nvSpPr>
          <p:cNvPr id="14" name="TextBox 13">
            <a:extLst>
              <a:ext uri="{FF2B5EF4-FFF2-40B4-BE49-F238E27FC236}">
                <a16:creationId xmlns:a16="http://schemas.microsoft.com/office/drawing/2014/main" id="{DF75DF86-6AC6-43F0-9437-9284A44C1C7D}"/>
              </a:ext>
            </a:extLst>
          </p:cNvPr>
          <p:cNvSpPr txBox="1"/>
          <p:nvPr/>
        </p:nvSpPr>
        <p:spPr>
          <a:xfrm>
            <a:off x="4928444" y="1186524"/>
            <a:ext cx="2853732" cy="369332"/>
          </a:xfrm>
          <a:prstGeom prst="rect">
            <a:avLst/>
          </a:prstGeom>
          <a:noFill/>
        </p:spPr>
        <p:txBody>
          <a:bodyPr wrap="square" rtlCol="0">
            <a:spAutoFit/>
          </a:bodyPr>
          <a:lstStyle/>
          <a:p>
            <a:r>
              <a:rPr lang="en-US" dirty="0"/>
              <a:t>Cell Viability Correlation</a:t>
            </a:r>
          </a:p>
        </p:txBody>
      </p:sp>
      <p:sp>
        <p:nvSpPr>
          <p:cNvPr id="17" name="TextBox 16">
            <a:extLst>
              <a:ext uri="{FF2B5EF4-FFF2-40B4-BE49-F238E27FC236}">
                <a16:creationId xmlns:a16="http://schemas.microsoft.com/office/drawing/2014/main" id="{4220EDD2-E852-40F0-AB0A-C303D571E430}"/>
              </a:ext>
            </a:extLst>
          </p:cNvPr>
          <p:cNvSpPr txBox="1"/>
          <p:nvPr/>
        </p:nvSpPr>
        <p:spPr>
          <a:xfrm>
            <a:off x="8050038" y="1948463"/>
            <a:ext cx="2977104" cy="646331"/>
          </a:xfrm>
          <a:prstGeom prst="rect">
            <a:avLst/>
          </a:prstGeom>
          <a:noFill/>
        </p:spPr>
        <p:txBody>
          <a:bodyPr wrap="square" rtlCol="0">
            <a:spAutoFit/>
          </a:bodyPr>
          <a:lstStyle/>
          <a:p>
            <a:r>
              <a:rPr lang="en-US" dirty="0"/>
              <a:t>Gene Expression Correlation</a:t>
            </a:r>
          </a:p>
          <a:p>
            <a:endParaRPr lang="en-US" dirty="0"/>
          </a:p>
        </p:txBody>
      </p:sp>
    </p:spTree>
    <p:extLst>
      <p:ext uri="{BB962C8B-B14F-4D97-AF65-F5344CB8AC3E}">
        <p14:creationId xmlns:p14="http://schemas.microsoft.com/office/powerpoint/2010/main" val="195629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F7145DA2-79EB-4B4B-B9B3-74ABE02DC4BD}"/>
              </a:ext>
            </a:extLst>
          </p:cNvPr>
          <p:cNvSpPr txBox="1">
            <a:spLocks/>
          </p:cNvSpPr>
          <p:nvPr/>
        </p:nvSpPr>
        <p:spPr>
          <a:xfrm>
            <a:off x="2210936" y="844486"/>
            <a:ext cx="948422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Preprocessing</a:t>
            </a:r>
          </a:p>
        </p:txBody>
      </p:sp>
      <p:sp>
        <p:nvSpPr>
          <p:cNvPr id="13" name="Content Placeholder 3">
            <a:extLst>
              <a:ext uri="{FF2B5EF4-FFF2-40B4-BE49-F238E27FC236}">
                <a16:creationId xmlns:a16="http://schemas.microsoft.com/office/drawing/2014/main" id="{C1491E06-CDCE-421F-A105-D7A8C63D8806}"/>
              </a:ext>
            </a:extLst>
          </p:cNvPr>
          <p:cNvSpPr>
            <a:spLocks noGrp="1"/>
          </p:cNvSpPr>
          <p:nvPr>
            <p:ph idx="1"/>
          </p:nvPr>
        </p:nvSpPr>
        <p:spPr>
          <a:xfrm>
            <a:off x="826735" y="2306263"/>
            <a:ext cx="10568096" cy="2788251"/>
          </a:xfrm>
        </p:spPr>
        <p:txBody>
          <a:bodyPr>
            <a:normAutofit/>
          </a:bodyPr>
          <a:lstStyle/>
          <a:p>
            <a:pPr marL="285750" indent="-285750">
              <a:spcAft>
                <a:spcPts val="600"/>
              </a:spcAft>
              <a:buFontTx/>
              <a:buChar char="-"/>
              <a:defRPr/>
            </a:pPr>
            <a:r>
              <a:rPr lang="en-US" dirty="0"/>
              <a:t>Applied both Rank Gauss, and PCA prior to training</a:t>
            </a:r>
          </a:p>
          <a:p>
            <a:pPr marL="285750" indent="-285750">
              <a:spcAft>
                <a:spcPts val="600"/>
              </a:spcAft>
              <a:buFontTx/>
              <a:buChar char="-"/>
              <a:defRPr/>
            </a:pPr>
            <a:r>
              <a:rPr lang="en-US" dirty="0"/>
              <a:t>Helped to normalize data</a:t>
            </a:r>
          </a:p>
          <a:p>
            <a:pPr marL="285750" indent="-285750">
              <a:spcAft>
                <a:spcPts val="600"/>
              </a:spcAft>
              <a:buFontTx/>
              <a:buChar char="-"/>
              <a:defRPr/>
            </a:pPr>
            <a:r>
              <a:rPr lang="en-US" dirty="0"/>
              <a:t>Which, in turn, helps with neural network training</a:t>
            </a:r>
          </a:p>
          <a:p>
            <a:pPr marL="0" indent="0">
              <a:buNone/>
            </a:pPr>
            <a:endParaRPr lang="en-US" dirty="0"/>
          </a:p>
        </p:txBody>
      </p:sp>
      <p:pic>
        <p:nvPicPr>
          <p:cNvPr id="3" name="Picture 2" descr="Chart&#10;&#10;Description automatically generated">
            <a:extLst>
              <a:ext uri="{FF2B5EF4-FFF2-40B4-BE49-F238E27FC236}">
                <a16:creationId xmlns:a16="http://schemas.microsoft.com/office/drawing/2014/main" id="{D597846A-E7A6-4F2A-9B39-A1B65DE7E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28" y="4247126"/>
            <a:ext cx="2861085" cy="1971736"/>
          </a:xfrm>
          <a:prstGeom prst="rect">
            <a:avLst/>
          </a:prstGeom>
        </p:spPr>
      </p:pic>
      <p:pic>
        <p:nvPicPr>
          <p:cNvPr id="5" name="Picture 4" descr="Chart&#10;&#10;Description automatically generated">
            <a:extLst>
              <a:ext uri="{FF2B5EF4-FFF2-40B4-BE49-F238E27FC236}">
                <a16:creationId xmlns:a16="http://schemas.microsoft.com/office/drawing/2014/main" id="{AA0561B4-5CDD-4266-B1FA-91AE06519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314" y="4233262"/>
            <a:ext cx="2861085" cy="1943636"/>
          </a:xfrm>
          <a:prstGeom prst="rect">
            <a:avLst/>
          </a:prstGeom>
        </p:spPr>
      </p:pic>
    </p:spTree>
    <p:extLst>
      <p:ext uri="{BB962C8B-B14F-4D97-AF65-F5344CB8AC3E}">
        <p14:creationId xmlns:p14="http://schemas.microsoft.com/office/powerpoint/2010/main" val="20611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21">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 name="Title 1">
            <a:extLst>
              <a:ext uri="{FF2B5EF4-FFF2-40B4-BE49-F238E27FC236}">
                <a16:creationId xmlns:a16="http://schemas.microsoft.com/office/drawing/2014/main" id="{F7145DA2-79EB-4B4B-B9B3-74ABE02DC4BD}"/>
              </a:ext>
            </a:extLst>
          </p:cNvPr>
          <p:cNvSpPr txBox="1">
            <a:spLocks/>
          </p:cNvSpPr>
          <p:nvPr/>
        </p:nvSpPr>
        <p:spPr>
          <a:xfrm>
            <a:off x="2210936" y="844486"/>
            <a:ext cx="9484225"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Modeling - </a:t>
            </a:r>
            <a:r>
              <a:rPr lang="en-US" sz="4000" b="1" dirty="0" err="1"/>
              <a:t>TabNet</a:t>
            </a:r>
            <a:endParaRPr lang="en-US" sz="4000" b="1" dirty="0"/>
          </a:p>
        </p:txBody>
      </p:sp>
      <p:sp>
        <p:nvSpPr>
          <p:cNvPr id="13" name="Content Placeholder 3">
            <a:extLst>
              <a:ext uri="{FF2B5EF4-FFF2-40B4-BE49-F238E27FC236}">
                <a16:creationId xmlns:a16="http://schemas.microsoft.com/office/drawing/2014/main" id="{C1491E06-CDCE-421F-A105-D7A8C63D8806}"/>
              </a:ext>
            </a:extLst>
          </p:cNvPr>
          <p:cNvSpPr>
            <a:spLocks noGrp="1"/>
          </p:cNvSpPr>
          <p:nvPr>
            <p:ph idx="1"/>
          </p:nvPr>
        </p:nvSpPr>
        <p:spPr>
          <a:xfrm>
            <a:off x="709216" y="2444346"/>
            <a:ext cx="5154196" cy="3738395"/>
          </a:xfrm>
        </p:spPr>
        <p:txBody>
          <a:bodyPr>
            <a:normAutofit fontScale="92500" lnSpcReduction="20000"/>
          </a:bodyPr>
          <a:lstStyle/>
          <a:p>
            <a:pPr>
              <a:buFontTx/>
              <a:buChar char="-"/>
            </a:pPr>
            <a:r>
              <a:rPr lang="en-US" dirty="0"/>
              <a:t>Classical neural networks work well with data with many features, that might not be tabular initially</a:t>
            </a:r>
          </a:p>
          <a:p>
            <a:pPr>
              <a:buFontTx/>
              <a:buChar char="-"/>
            </a:pPr>
            <a:r>
              <a:rPr lang="en-US" dirty="0"/>
              <a:t>Machine learning algorithms works great for tabular data, and less features</a:t>
            </a:r>
          </a:p>
          <a:p>
            <a:pPr>
              <a:buFontTx/>
              <a:buChar char="-"/>
            </a:pPr>
            <a:r>
              <a:rPr lang="en-US" dirty="0"/>
              <a:t>Enter: </a:t>
            </a:r>
            <a:r>
              <a:rPr lang="en-US" b="1" dirty="0" err="1"/>
              <a:t>TabNet</a:t>
            </a:r>
            <a:endParaRPr lang="en-US" b="1" dirty="0"/>
          </a:p>
          <a:p>
            <a:pPr>
              <a:buFontTx/>
              <a:buChar char="-"/>
            </a:pPr>
            <a:r>
              <a:rPr lang="en-US" dirty="0"/>
              <a:t>New neural network architecture from Google researchers</a:t>
            </a:r>
          </a:p>
          <a:p>
            <a:pPr>
              <a:buFontTx/>
              <a:buChar char="-"/>
            </a:pPr>
            <a:r>
              <a:rPr lang="en-US" dirty="0"/>
              <a:t>Great for tabular data</a:t>
            </a:r>
          </a:p>
          <a:p>
            <a:pPr>
              <a:buFontTx/>
              <a:buChar char="-"/>
            </a:pPr>
            <a:endParaRPr lang="en-US" dirty="0"/>
          </a:p>
        </p:txBody>
      </p:sp>
      <p:pic>
        <p:nvPicPr>
          <p:cNvPr id="4" name="Picture 3">
            <a:extLst>
              <a:ext uri="{FF2B5EF4-FFF2-40B4-BE49-F238E27FC236}">
                <a16:creationId xmlns:a16="http://schemas.microsoft.com/office/drawing/2014/main" id="{C9AC2C02-7CBA-4DE2-A3A1-2D53517216BE}"/>
              </a:ext>
            </a:extLst>
          </p:cNvPr>
          <p:cNvPicPr>
            <a:picLocks noChangeAspect="1"/>
          </p:cNvPicPr>
          <p:nvPr/>
        </p:nvPicPr>
        <p:blipFill>
          <a:blip r:embed="rId3"/>
          <a:stretch>
            <a:fillRect/>
          </a:stretch>
        </p:blipFill>
        <p:spPr>
          <a:xfrm>
            <a:off x="6953048" y="2306264"/>
            <a:ext cx="5072264" cy="1363592"/>
          </a:xfrm>
          <a:prstGeom prst="rect">
            <a:avLst/>
          </a:prstGeom>
        </p:spPr>
      </p:pic>
      <p:pic>
        <p:nvPicPr>
          <p:cNvPr id="7" name="Picture 6">
            <a:extLst>
              <a:ext uri="{FF2B5EF4-FFF2-40B4-BE49-F238E27FC236}">
                <a16:creationId xmlns:a16="http://schemas.microsoft.com/office/drawing/2014/main" id="{8DCDEE00-3617-434B-B5F3-177539DFBBAB}"/>
              </a:ext>
            </a:extLst>
          </p:cNvPr>
          <p:cNvPicPr>
            <a:picLocks noChangeAspect="1"/>
          </p:cNvPicPr>
          <p:nvPr/>
        </p:nvPicPr>
        <p:blipFill>
          <a:blip r:embed="rId4"/>
          <a:stretch>
            <a:fillRect/>
          </a:stretch>
        </p:blipFill>
        <p:spPr>
          <a:xfrm>
            <a:off x="6953048" y="3768042"/>
            <a:ext cx="5072264" cy="2989881"/>
          </a:xfrm>
          <a:prstGeom prst="rect">
            <a:avLst/>
          </a:prstGeom>
        </p:spPr>
      </p:pic>
    </p:spTree>
    <p:extLst>
      <p:ext uri="{BB962C8B-B14F-4D97-AF65-F5344CB8AC3E}">
        <p14:creationId xmlns:p14="http://schemas.microsoft.com/office/powerpoint/2010/main" val="2950741798"/>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41243F"/>
      </a:dk2>
      <a:lt2>
        <a:srgbClr val="E2E8E7"/>
      </a:lt2>
      <a:accent1>
        <a:srgbClr val="C6969B"/>
      </a:accent1>
      <a:accent2>
        <a:srgbClr val="BA7F9D"/>
      </a:accent2>
      <a:accent3>
        <a:srgbClr val="C492C1"/>
      </a:accent3>
      <a:accent4>
        <a:srgbClr val="A57FBA"/>
      </a:accent4>
      <a:accent5>
        <a:srgbClr val="A196C6"/>
      </a:accent5>
      <a:accent6>
        <a:srgbClr val="7F8ABA"/>
      </a:accent6>
      <a:hlink>
        <a:srgbClr val="568E88"/>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78</TotalTime>
  <Words>1832</Words>
  <Application>Microsoft Office PowerPoint</Application>
  <PresentationFormat>Widescreen</PresentationFormat>
  <Paragraphs>293</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Calibri Light</vt:lpstr>
      <vt:lpstr>Century Gothic</vt:lpstr>
      <vt:lpstr>Elephant</vt:lpstr>
      <vt:lpstr>Var(--jp-content-font-family)</vt:lpstr>
      <vt:lpstr>BrushVTI</vt:lpstr>
      <vt:lpstr>Office Theme</vt:lpstr>
      <vt:lpstr>Drug Disco</vt:lpstr>
      <vt:lpstr>Drug Discovery</vt:lpstr>
      <vt:lpstr>Discovery                  /           Development</vt:lpstr>
      <vt:lpstr>Mechanism of Action (MoA)</vt:lpstr>
      <vt:lpstr>PowerPoint Presentation</vt:lpstr>
      <vt:lpstr>Exploring The Data</vt:lpstr>
      <vt:lpstr>Engineering the Data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Disco</dc:title>
  <dc:creator>Kris Cowie</dc:creator>
  <cp:lastModifiedBy>Kris Cowie</cp:lastModifiedBy>
  <cp:revision>1</cp:revision>
  <dcterms:created xsi:type="dcterms:W3CDTF">2020-12-03T15:42:44Z</dcterms:created>
  <dcterms:modified xsi:type="dcterms:W3CDTF">2020-12-03T17:01:37Z</dcterms:modified>
</cp:coreProperties>
</file>